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wmf" ContentType="image/x-w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02" r:id="rId1"/>
  </p:sldMasterIdLst>
  <p:notesMasterIdLst>
    <p:notesMasterId r:id="rId47"/>
  </p:notesMasterIdLst>
  <p:handoutMasterIdLst>
    <p:handoutMasterId r:id="rId48"/>
  </p:handoutMasterIdLst>
  <p:sldIdLst>
    <p:sldId id="259" r:id="rId2"/>
    <p:sldId id="260" r:id="rId3"/>
    <p:sldId id="261" r:id="rId4"/>
    <p:sldId id="285" r:id="rId5"/>
    <p:sldId id="286" r:id="rId6"/>
    <p:sldId id="287" r:id="rId7"/>
    <p:sldId id="288" r:id="rId8"/>
    <p:sldId id="289" r:id="rId9"/>
    <p:sldId id="290" r:id="rId10"/>
    <p:sldId id="291" r:id="rId11"/>
    <p:sldId id="264" r:id="rId12"/>
    <p:sldId id="292" r:id="rId13"/>
    <p:sldId id="293" r:id="rId14"/>
    <p:sldId id="294" r:id="rId15"/>
    <p:sldId id="295" r:id="rId16"/>
    <p:sldId id="296" r:id="rId17"/>
    <p:sldId id="297" r:id="rId18"/>
    <p:sldId id="298" r:id="rId19"/>
    <p:sldId id="299" r:id="rId20"/>
    <p:sldId id="300" r:id="rId21"/>
    <p:sldId id="301" r:id="rId22"/>
    <p:sldId id="302" r:id="rId23"/>
    <p:sldId id="303" r:id="rId24"/>
    <p:sldId id="305" r:id="rId25"/>
    <p:sldId id="306" r:id="rId26"/>
    <p:sldId id="307" r:id="rId27"/>
    <p:sldId id="308" r:id="rId28"/>
    <p:sldId id="309" r:id="rId29"/>
    <p:sldId id="324" r:id="rId30"/>
    <p:sldId id="310" r:id="rId31"/>
    <p:sldId id="270" r:id="rId32"/>
    <p:sldId id="311" r:id="rId33"/>
    <p:sldId id="312" r:id="rId34"/>
    <p:sldId id="321" r:id="rId35"/>
    <p:sldId id="316" r:id="rId36"/>
    <p:sldId id="320" r:id="rId37"/>
    <p:sldId id="322" r:id="rId38"/>
    <p:sldId id="323" r:id="rId39"/>
    <p:sldId id="313" r:id="rId40"/>
    <p:sldId id="314" r:id="rId41"/>
    <p:sldId id="315" r:id="rId42"/>
    <p:sldId id="317" r:id="rId43"/>
    <p:sldId id="318" r:id="rId44"/>
    <p:sldId id="319" r:id="rId45"/>
    <p:sldId id="282" r:id="rId46"/>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FB1D8"/>
    <a:srgbClr val="3F6EA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370" autoAdjust="0"/>
    <p:restoredTop sz="95320" autoAdjust="0"/>
  </p:normalViewPr>
  <p:slideViewPr>
    <p:cSldViewPr snapToGrid="0">
      <p:cViewPr varScale="1">
        <p:scale>
          <a:sx n="83" d="100"/>
          <a:sy n="83" d="100"/>
        </p:scale>
        <p:origin x="1555" y="77"/>
      </p:cViewPr>
      <p:guideLst/>
    </p:cSldViewPr>
  </p:slideViewPr>
  <p:notesTextViewPr>
    <p:cViewPr>
      <p:scale>
        <a:sx n="1" d="1"/>
        <a:sy n="1" d="1"/>
      </p:scale>
      <p:origin x="0" y="0"/>
    </p:cViewPr>
  </p:notesTextViewPr>
  <p:notesViewPr>
    <p:cSldViewPr snapToGrid="0">
      <p:cViewPr varScale="1">
        <p:scale>
          <a:sx n="60" d="100"/>
          <a:sy n="60" d="100"/>
        </p:scale>
        <p:origin x="1496" y="5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60.emf"/><Relationship Id="rId2" Type="http://schemas.openxmlformats.org/officeDocument/2006/relationships/image" Target="../media/image59.emf"/><Relationship Id="rId1" Type="http://schemas.openxmlformats.org/officeDocument/2006/relationships/image" Target="../media/image58.emf"/><Relationship Id="rId5" Type="http://schemas.openxmlformats.org/officeDocument/2006/relationships/image" Target="../media/image62.emf"/><Relationship Id="rId4" Type="http://schemas.openxmlformats.org/officeDocument/2006/relationships/image" Target="../media/image61.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63.emf"/></Relationships>
</file>

<file path=ppt/drawings/_rels/vmlDrawing12.vml.rels><?xml version="1.0" encoding="UTF-8" standalone="yes"?>
<Relationships xmlns="http://schemas.openxmlformats.org/package/2006/relationships"><Relationship Id="rId3" Type="http://schemas.openxmlformats.org/officeDocument/2006/relationships/image" Target="../media/image66.emf"/><Relationship Id="rId2" Type="http://schemas.openxmlformats.org/officeDocument/2006/relationships/image" Target="../media/image65.emf"/><Relationship Id="rId1" Type="http://schemas.openxmlformats.org/officeDocument/2006/relationships/image" Target="../media/image64.emf"/><Relationship Id="rId4" Type="http://schemas.openxmlformats.org/officeDocument/2006/relationships/image" Target="../media/image67.emf"/></Relationships>
</file>

<file path=ppt/drawings/_rels/vmlDrawing13.vml.rels><?xml version="1.0" encoding="UTF-8" standalone="yes"?>
<Relationships xmlns="http://schemas.openxmlformats.org/package/2006/relationships"><Relationship Id="rId3" Type="http://schemas.openxmlformats.org/officeDocument/2006/relationships/image" Target="../media/image71.emf"/><Relationship Id="rId2" Type="http://schemas.openxmlformats.org/officeDocument/2006/relationships/image" Target="../media/image70.emf"/><Relationship Id="rId1" Type="http://schemas.openxmlformats.org/officeDocument/2006/relationships/image" Target="../media/image69.emf"/><Relationship Id="rId5" Type="http://schemas.openxmlformats.org/officeDocument/2006/relationships/image" Target="../media/image73.emf"/><Relationship Id="rId4" Type="http://schemas.openxmlformats.org/officeDocument/2006/relationships/image" Target="../media/image72.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75.emf"/></Relationships>
</file>

<file path=ppt/drawings/_rels/vmlDrawing15.vml.rels><?xml version="1.0" encoding="UTF-8" standalone="yes"?>
<Relationships xmlns="http://schemas.openxmlformats.org/package/2006/relationships"><Relationship Id="rId3" Type="http://schemas.openxmlformats.org/officeDocument/2006/relationships/image" Target="../media/image81.emf"/><Relationship Id="rId2" Type="http://schemas.openxmlformats.org/officeDocument/2006/relationships/image" Target="../media/image80.emf"/><Relationship Id="rId1" Type="http://schemas.openxmlformats.org/officeDocument/2006/relationships/image" Target="../media/image79.emf"/><Relationship Id="rId5" Type="http://schemas.openxmlformats.org/officeDocument/2006/relationships/image" Target="../media/image83.emf"/><Relationship Id="rId4" Type="http://schemas.openxmlformats.org/officeDocument/2006/relationships/image" Target="../media/image82.e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20.emf"/><Relationship Id="rId1" Type="http://schemas.openxmlformats.org/officeDocument/2006/relationships/image" Target="../media/image19.e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3.emf"/><Relationship Id="rId1" Type="http://schemas.openxmlformats.org/officeDocument/2006/relationships/image" Target="../media/image22.emf"/><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30.wmf"/><Relationship Id="rId7" Type="http://schemas.openxmlformats.org/officeDocument/2006/relationships/image" Target="../media/image34.emf"/><Relationship Id="rId2" Type="http://schemas.openxmlformats.org/officeDocument/2006/relationships/image" Target="../media/image29.wmf"/><Relationship Id="rId1" Type="http://schemas.openxmlformats.org/officeDocument/2006/relationships/image" Target="../media/image28.wmf"/><Relationship Id="rId6" Type="http://schemas.openxmlformats.org/officeDocument/2006/relationships/image" Target="../media/image33.emf"/><Relationship Id="rId5" Type="http://schemas.openxmlformats.org/officeDocument/2006/relationships/image" Target="../media/image32.emf"/><Relationship Id="rId4" Type="http://schemas.openxmlformats.org/officeDocument/2006/relationships/image" Target="../media/image31.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28.wmf"/><Relationship Id="rId7" Type="http://schemas.openxmlformats.org/officeDocument/2006/relationships/image" Target="../media/image37.emf"/><Relationship Id="rId2" Type="http://schemas.openxmlformats.org/officeDocument/2006/relationships/image" Target="../media/image36.emf"/><Relationship Id="rId1" Type="http://schemas.openxmlformats.org/officeDocument/2006/relationships/image" Target="../media/image35.emf"/><Relationship Id="rId6" Type="http://schemas.openxmlformats.org/officeDocument/2006/relationships/image" Target="../media/image31.wmf"/><Relationship Id="rId5" Type="http://schemas.openxmlformats.org/officeDocument/2006/relationships/image" Target="../media/image30.wmf"/><Relationship Id="rId4" Type="http://schemas.openxmlformats.org/officeDocument/2006/relationships/image" Target="../media/image29.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image" Target="../media/image38.e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image" Target="../media/image42.emf"/><Relationship Id="rId1" Type="http://schemas.openxmlformats.org/officeDocument/2006/relationships/image" Target="../media/image41.emf"/><Relationship Id="rId6" Type="http://schemas.openxmlformats.org/officeDocument/2006/relationships/image" Target="../media/image46.emf"/><Relationship Id="rId5" Type="http://schemas.openxmlformats.org/officeDocument/2006/relationships/image" Target="../media/image45.emf"/><Relationship Id="rId4" Type="http://schemas.openxmlformats.org/officeDocument/2006/relationships/image" Target="../media/image44.emf"/></Relationships>
</file>

<file path=ppt/drawings/_rels/vmlDrawing8.vml.rels><?xml version="1.0" encoding="UTF-8" standalone="yes"?>
<Relationships xmlns="http://schemas.openxmlformats.org/package/2006/relationships"><Relationship Id="rId8" Type="http://schemas.openxmlformats.org/officeDocument/2006/relationships/image" Target="../media/image54.emf"/><Relationship Id="rId3" Type="http://schemas.openxmlformats.org/officeDocument/2006/relationships/image" Target="../media/image49.wmf"/><Relationship Id="rId7" Type="http://schemas.openxmlformats.org/officeDocument/2006/relationships/image" Target="../media/image53.emf"/><Relationship Id="rId2" Type="http://schemas.openxmlformats.org/officeDocument/2006/relationships/image" Target="../media/image48.wmf"/><Relationship Id="rId1" Type="http://schemas.openxmlformats.org/officeDocument/2006/relationships/image" Target="../media/image47.wmf"/><Relationship Id="rId6" Type="http://schemas.openxmlformats.org/officeDocument/2006/relationships/image" Target="../media/image52.emf"/><Relationship Id="rId5" Type="http://schemas.openxmlformats.org/officeDocument/2006/relationships/image" Target="../media/image51.wmf"/><Relationship Id="rId4" Type="http://schemas.openxmlformats.org/officeDocument/2006/relationships/image" Target="../media/image50.wmf"/><Relationship Id="rId9" Type="http://schemas.openxmlformats.org/officeDocument/2006/relationships/image" Target="../media/image55.e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57.emf"/><Relationship Id="rId1" Type="http://schemas.openxmlformats.org/officeDocument/2006/relationships/image" Target="../media/image56.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02C1FBA-CF23-45CA-A289-03E32D160964}" type="datetimeFigureOut">
              <a:rPr lang="zh-CN" altLang="en-US" smtClean="0"/>
              <a:t>2018/10/24</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7F2B0C5-C56D-47E9-BCFE-D990A940F17B}" type="slidenum">
              <a:rPr lang="zh-CN" altLang="en-US" smtClean="0"/>
              <a:t>‹#›</a:t>
            </a:fld>
            <a:endParaRPr lang="zh-CN" altLang="en-US"/>
          </a:p>
        </p:txBody>
      </p:sp>
    </p:spTree>
    <p:extLst>
      <p:ext uri="{BB962C8B-B14F-4D97-AF65-F5344CB8AC3E}">
        <p14:creationId xmlns:p14="http://schemas.microsoft.com/office/powerpoint/2010/main" val="27137004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D966BD8-0FC1-456F-BDC6-7D0CA8E36566}" type="datetimeFigureOut">
              <a:rPr lang="zh-CN" altLang="en-US" smtClean="0"/>
              <a:t>2018/10/24</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3CFC841-E2E1-4802-8701-94EA307E94B0}" type="slidenum">
              <a:rPr lang="zh-CN" altLang="en-US" smtClean="0"/>
              <a:t>‹#›</a:t>
            </a:fld>
            <a:endParaRPr lang="zh-CN" altLang="en-US"/>
          </a:p>
        </p:txBody>
      </p:sp>
    </p:spTree>
    <p:extLst>
      <p:ext uri="{BB962C8B-B14F-4D97-AF65-F5344CB8AC3E}">
        <p14:creationId xmlns:p14="http://schemas.microsoft.com/office/powerpoint/2010/main" val="20145986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粘性：流体内部发生相对运动而引起的内部相互作用。</a:t>
            </a:r>
            <a:endParaRPr lang="en-US" altLang="zh-CN" dirty="0" smtClean="0"/>
          </a:p>
          <a:p>
            <a:r>
              <a:rPr lang="zh-CN" altLang="en-US" dirty="0" smtClean="0"/>
              <a:t>流体在运动时，对相邻两层流体间的相对运动有抵抗作用（粘性应力）。流体具有的这种抵抗相对滑动速度（变形）的性质叫做粘性。</a:t>
            </a:r>
            <a:endParaRPr lang="en-US" altLang="zh-CN" dirty="0" smtClean="0"/>
          </a:p>
          <a:p>
            <a:endParaRPr lang="en-US" altLang="zh-CN" dirty="0" smtClean="0"/>
          </a:p>
          <a:p>
            <a:r>
              <a:rPr lang="zh-CN" altLang="en-US" dirty="0" smtClean="0"/>
              <a:t>动力学粘度系数</a:t>
            </a:r>
            <a:endParaRPr lang="en-US" altLang="zh-CN" dirty="0" smtClean="0"/>
          </a:p>
          <a:p>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fld id="{E3CFC841-E2E1-4802-8701-94EA307E94B0}" type="slidenum">
              <a:rPr lang="zh-CN" altLang="en-US" smtClean="0"/>
              <a:t>4</a:t>
            </a:fld>
            <a:endParaRPr lang="zh-CN" altLang="en-US"/>
          </a:p>
        </p:txBody>
      </p:sp>
    </p:spTree>
    <p:extLst>
      <p:ext uri="{BB962C8B-B14F-4D97-AF65-F5344CB8AC3E}">
        <p14:creationId xmlns:p14="http://schemas.microsoft.com/office/powerpoint/2010/main" val="22056292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差分方法中，△</a:t>
            </a:r>
            <a:r>
              <a:rPr lang="en-US" altLang="zh-CN" dirty="0" smtClean="0"/>
              <a:t>x</a:t>
            </a:r>
            <a:r>
              <a:rPr lang="zh-CN" altLang="en-US" dirty="0" smtClean="0"/>
              <a:t>总是取某一小的正数。</a:t>
            </a:r>
            <a:endParaRPr lang="zh-CN" altLang="en-US" dirty="0"/>
          </a:p>
        </p:txBody>
      </p:sp>
      <p:sp>
        <p:nvSpPr>
          <p:cNvPr id="4" name="灯片编号占位符 3"/>
          <p:cNvSpPr>
            <a:spLocks noGrp="1"/>
          </p:cNvSpPr>
          <p:nvPr>
            <p:ph type="sldNum" sz="quarter" idx="10"/>
          </p:nvPr>
        </p:nvSpPr>
        <p:spPr/>
        <p:txBody>
          <a:bodyPr/>
          <a:lstStyle/>
          <a:p>
            <a:fld id="{E3CFC841-E2E1-4802-8701-94EA307E94B0}" type="slidenum">
              <a:rPr lang="zh-CN" altLang="en-US" smtClean="0"/>
              <a:t>13</a:t>
            </a:fld>
            <a:endParaRPr lang="zh-CN" altLang="en-US"/>
          </a:p>
        </p:txBody>
      </p:sp>
    </p:spTree>
    <p:extLst>
      <p:ext uri="{BB962C8B-B14F-4D97-AF65-F5344CB8AC3E}">
        <p14:creationId xmlns:p14="http://schemas.microsoft.com/office/powerpoint/2010/main" val="10926887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差分方法中，△</a:t>
            </a:r>
            <a:r>
              <a:rPr lang="en-US" altLang="zh-CN" dirty="0" smtClean="0"/>
              <a:t>x</a:t>
            </a:r>
            <a:r>
              <a:rPr lang="zh-CN" altLang="en-US" dirty="0" smtClean="0"/>
              <a:t>总是取某一小的正数。</a:t>
            </a:r>
            <a:endParaRPr lang="zh-CN" altLang="en-US" dirty="0"/>
          </a:p>
        </p:txBody>
      </p:sp>
      <p:sp>
        <p:nvSpPr>
          <p:cNvPr id="4" name="灯片编号占位符 3"/>
          <p:cNvSpPr>
            <a:spLocks noGrp="1"/>
          </p:cNvSpPr>
          <p:nvPr>
            <p:ph type="sldNum" sz="quarter" idx="10"/>
          </p:nvPr>
        </p:nvSpPr>
        <p:spPr/>
        <p:txBody>
          <a:bodyPr/>
          <a:lstStyle/>
          <a:p>
            <a:fld id="{E3CFC841-E2E1-4802-8701-94EA307E94B0}" type="slidenum">
              <a:rPr lang="zh-CN" altLang="en-US" smtClean="0"/>
              <a:t>14</a:t>
            </a:fld>
            <a:endParaRPr lang="zh-CN" altLang="en-US"/>
          </a:p>
        </p:txBody>
      </p:sp>
    </p:spTree>
    <p:extLst>
      <p:ext uri="{BB962C8B-B14F-4D97-AF65-F5344CB8AC3E}">
        <p14:creationId xmlns:p14="http://schemas.microsoft.com/office/powerpoint/2010/main" val="31095929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差分相当于微分，差商相当于导数</a:t>
            </a:r>
            <a:endParaRPr lang="zh-CN" altLang="en-US" dirty="0"/>
          </a:p>
        </p:txBody>
      </p:sp>
      <p:sp>
        <p:nvSpPr>
          <p:cNvPr id="4" name="灯片编号占位符 3"/>
          <p:cNvSpPr>
            <a:spLocks noGrp="1"/>
          </p:cNvSpPr>
          <p:nvPr>
            <p:ph type="sldNum" sz="quarter" idx="10"/>
          </p:nvPr>
        </p:nvSpPr>
        <p:spPr/>
        <p:txBody>
          <a:bodyPr/>
          <a:lstStyle/>
          <a:p>
            <a:fld id="{E3CFC841-E2E1-4802-8701-94EA307E94B0}" type="slidenum">
              <a:rPr lang="zh-CN" altLang="en-US" smtClean="0"/>
              <a:t>16</a:t>
            </a:fld>
            <a:endParaRPr lang="zh-CN" altLang="en-US"/>
          </a:p>
        </p:txBody>
      </p:sp>
    </p:spTree>
    <p:extLst>
      <p:ext uri="{BB962C8B-B14F-4D97-AF65-F5344CB8AC3E}">
        <p14:creationId xmlns:p14="http://schemas.microsoft.com/office/powerpoint/2010/main" val="4613660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FTCS</a:t>
            </a:r>
            <a:r>
              <a:rPr lang="zh-CN" altLang="en-US" dirty="0" smtClean="0"/>
              <a:t>：</a:t>
            </a:r>
            <a:r>
              <a:rPr lang="en-US" altLang="zh-CN" dirty="0" smtClean="0"/>
              <a:t>Forward time central space </a:t>
            </a:r>
            <a:r>
              <a:rPr lang="zh-CN" altLang="en-US" dirty="0" smtClean="0"/>
              <a:t>时间向前，空间中心</a:t>
            </a:r>
            <a:endParaRPr lang="en-US" altLang="zh-CN" dirty="0" smtClean="0"/>
          </a:p>
          <a:p>
            <a:r>
              <a:rPr lang="en-US" altLang="zh-CN" dirty="0" smtClean="0"/>
              <a:t>FTFS</a:t>
            </a:r>
            <a:r>
              <a:rPr lang="zh-CN" altLang="en-US" dirty="0" smtClean="0"/>
              <a:t>：时间空间都向前</a:t>
            </a:r>
            <a:endParaRPr lang="en-US" altLang="zh-CN" dirty="0" smtClean="0"/>
          </a:p>
          <a:p>
            <a:r>
              <a:rPr lang="en-US" altLang="zh-CN" dirty="0" smtClean="0"/>
              <a:t>FTBS</a:t>
            </a:r>
            <a:r>
              <a:rPr lang="zh-CN" altLang="en-US" dirty="0" smtClean="0"/>
              <a:t>：时间向前，空间向后</a:t>
            </a:r>
            <a:endParaRPr lang="zh-CN" altLang="en-US" dirty="0"/>
          </a:p>
        </p:txBody>
      </p:sp>
      <p:sp>
        <p:nvSpPr>
          <p:cNvPr id="4" name="灯片编号占位符 3"/>
          <p:cNvSpPr>
            <a:spLocks noGrp="1"/>
          </p:cNvSpPr>
          <p:nvPr>
            <p:ph type="sldNum" sz="quarter" idx="10"/>
          </p:nvPr>
        </p:nvSpPr>
        <p:spPr/>
        <p:txBody>
          <a:bodyPr/>
          <a:lstStyle/>
          <a:p>
            <a:fld id="{E3CFC841-E2E1-4802-8701-94EA307E94B0}" type="slidenum">
              <a:rPr lang="zh-CN" altLang="en-US" smtClean="0"/>
              <a:t>18</a:t>
            </a:fld>
            <a:endParaRPr lang="zh-CN" altLang="en-US"/>
          </a:p>
        </p:txBody>
      </p:sp>
    </p:spTree>
    <p:extLst>
      <p:ext uri="{BB962C8B-B14F-4D97-AF65-F5344CB8AC3E}">
        <p14:creationId xmlns:p14="http://schemas.microsoft.com/office/powerpoint/2010/main" val="32594216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差分方程的截断误差的范数</a:t>
            </a:r>
            <a:r>
              <a:rPr lang="en-US" altLang="zh-CN" dirty="0" smtClean="0"/>
              <a:t>R</a:t>
            </a:r>
            <a:r>
              <a:rPr lang="zh-CN" altLang="en-US" dirty="0" smtClean="0"/>
              <a:t>区域零。</a:t>
            </a:r>
            <a:endParaRPr lang="zh-CN" altLang="en-US" dirty="0"/>
          </a:p>
        </p:txBody>
      </p:sp>
      <p:sp>
        <p:nvSpPr>
          <p:cNvPr id="4" name="灯片编号占位符 3"/>
          <p:cNvSpPr>
            <a:spLocks noGrp="1"/>
          </p:cNvSpPr>
          <p:nvPr>
            <p:ph type="sldNum" sz="quarter" idx="10"/>
          </p:nvPr>
        </p:nvSpPr>
        <p:spPr/>
        <p:txBody>
          <a:bodyPr/>
          <a:lstStyle/>
          <a:p>
            <a:fld id="{E3CFC841-E2E1-4802-8701-94EA307E94B0}" type="slidenum">
              <a:rPr lang="zh-CN" altLang="en-US" smtClean="0"/>
              <a:t>19</a:t>
            </a:fld>
            <a:endParaRPr lang="zh-CN" altLang="en-US"/>
          </a:p>
        </p:txBody>
      </p:sp>
    </p:spTree>
    <p:extLst>
      <p:ext uri="{BB962C8B-B14F-4D97-AF65-F5344CB8AC3E}">
        <p14:creationId xmlns:p14="http://schemas.microsoft.com/office/powerpoint/2010/main" val="11283391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a:t>
            </a:r>
            <a:r>
              <a:rPr lang="en-US" altLang="zh-CN" dirty="0" smtClean="0"/>
              <a:t>y=1/6L</a:t>
            </a:r>
          </a:p>
          <a:p>
            <a:r>
              <a:rPr lang="en-US" altLang="zh-CN" dirty="0" smtClean="0"/>
              <a:t>u0=u6</a:t>
            </a:r>
            <a:r>
              <a:rPr lang="zh-CN" altLang="en-US" dirty="0" smtClean="0"/>
              <a:t>，</a:t>
            </a:r>
            <a:r>
              <a:rPr lang="en-US" altLang="zh-CN" dirty="0" smtClean="0"/>
              <a:t>u1=u5</a:t>
            </a:r>
            <a:r>
              <a:rPr lang="zh-CN" altLang="en-US" dirty="0" smtClean="0"/>
              <a:t>，</a:t>
            </a:r>
            <a:r>
              <a:rPr lang="en-US" altLang="zh-CN" dirty="0" smtClean="0"/>
              <a:t>u2=u4</a:t>
            </a:r>
            <a:endParaRPr lang="zh-CN" altLang="en-US" dirty="0"/>
          </a:p>
        </p:txBody>
      </p:sp>
      <p:sp>
        <p:nvSpPr>
          <p:cNvPr id="4" name="灯片编号占位符 3"/>
          <p:cNvSpPr>
            <a:spLocks noGrp="1"/>
          </p:cNvSpPr>
          <p:nvPr>
            <p:ph type="sldNum" sz="quarter" idx="10"/>
          </p:nvPr>
        </p:nvSpPr>
        <p:spPr/>
        <p:txBody>
          <a:bodyPr/>
          <a:lstStyle/>
          <a:p>
            <a:fld id="{E3CFC841-E2E1-4802-8701-94EA307E94B0}" type="slidenum">
              <a:rPr lang="zh-CN" altLang="en-US" smtClean="0"/>
              <a:t>20</a:t>
            </a:fld>
            <a:endParaRPr lang="zh-CN" altLang="en-US"/>
          </a:p>
        </p:txBody>
      </p:sp>
    </p:spTree>
    <p:extLst>
      <p:ext uri="{BB962C8B-B14F-4D97-AF65-F5344CB8AC3E}">
        <p14:creationId xmlns:p14="http://schemas.microsoft.com/office/powerpoint/2010/main" val="25158098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速度势函数</a:t>
            </a:r>
            <a:r>
              <a:rPr lang="en-US" altLang="zh-CN" dirty="0" smtClean="0"/>
              <a:t>φ</a:t>
            </a:r>
            <a:r>
              <a:rPr lang="zh-CN" altLang="en-US" dirty="0" smtClean="0"/>
              <a:t>。</a:t>
            </a:r>
            <a:endParaRPr lang="zh-CN" altLang="en-US" dirty="0"/>
          </a:p>
        </p:txBody>
      </p:sp>
      <p:sp>
        <p:nvSpPr>
          <p:cNvPr id="4" name="灯片编号占位符 3"/>
          <p:cNvSpPr>
            <a:spLocks noGrp="1"/>
          </p:cNvSpPr>
          <p:nvPr>
            <p:ph type="sldNum" sz="quarter" idx="10"/>
          </p:nvPr>
        </p:nvSpPr>
        <p:spPr/>
        <p:txBody>
          <a:bodyPr/>
          <a:lstStyle/>
          <a:p>
            <a:fld id="{E3CFC841-E2E1-4802-8701-94EA307E94B0}" type="slidenum">
              <a:rPr lang="zh-CN" altLang="en-US" smtClean="0"/>
              <a:t>24</a:t>
            </a:fld>
            <a:endParaRPr lang="zh-CN" altLang="en-US"/>
          </a:p>
        </p:txBody>
      </p:sp>
    </p:spTree>
    <p:extLst>
      <p:ext uri="{BB962C8B-B14F-4D97-AF65-F5344CB8AC3E}">
        <p14:creationId xmlns:p14="http://schemas.microsoft.com/office/powerpoint/2010/main" val="8302318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五点式</a:t>
            </a:r>
            <a:endParaRPr lang="en-US" altLang="zh-CN" dirty="0" smtClean="0"/>
          </a:p>
          <a:p>
            <a:r>
              <a:rPr lang="zh-CN" altLang="en-US" dirty="0" smtClean="0"/>
              <a:t>二阶精度</a:t>
            </a:r>
            <a:endParaRPr lang="zh-CN" altLang="en-US" dirty="0"/>
          </a:p>
        </p:txBody>
      </p:sp>
      <p:sp>
        <p:nvSpPr>
          <p:cNvPr id="4" name="灯片编号占位符 3"/>
          <p:cNvSpPr>
            <a:spLocks noGrp="1"/>
          </p:cNvSpPr>
          <p:nvPr>
            <p:ph type="sldNum" sz="quarter" idx="10"/>
          </p:nvPr>
        </p:nvSpPr>
        <p:spPr/>
        <p:txBody>
          <a:bodyPr/>
          <a:lstStyle/>
          <a:p>
            <a:fld id="{E3CFC841-E2E1-4802-8701-94EA307E94B0}" type="slidenum">
              <a:rPr lang="zh-CN" altLang="en-US" smtClean="0"/>
              <a:t>26</a:t>
            </a:fld>
            <a:endParaRPr lang="zh-CN" altLang="en-US"/>
          </a:p>
        </p:txBody>
      </p:sp>
    </p:spTree>
    <p:extLst>
      <p:ext uri="{BB962C8B-B14F-4D97-AF65-F5344CB8AC3E}">
        <p14:creationId xmlns:p14="http://schemas.microsoft.com/office/powerpoint/2010/main" val="1055914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方程组系数矩阵是高阶稀疏的</a:t>
            </a:r>
            <a:endParaRPr lang="en-US" altLang="zh-CN" dirty="0" smtClean="0"/>
          </a:p>
          <a:p>
            <a:r>
              <a:rPr lang="en-US" altLang="zh-CN" dirty="0" smtClean="0"/>
              <a:t>w</a:t>
            </a:r>
            <a:r>
              <a:rPr lang="zh-CN" altLang="en-US" dirty="0" smtClean="0"/>
              <a:t>松弛因子，</a:t>
            </a:r>
            <a:r>
              <a:rPr lang="en-US" altLang="zh-CN" dirty="0" smtClean="0"/>
              <a:t>w=1</a:t>
            </a:r>
            <a:r>
              <a:rPr lang="zh-CN" altLang="en-US" dirty="0" smtClean="0"/>
              <a:t>时为高斯赛德尔迭代式</a:t>
            </a:r>
            <a:endParaRPr lang="en-US" altLang="zh-CN" dirty="0" smtClean="0"/>
          </a:p>
          <a:p>
            <a:r>
              <a:rPr lang="zh-CN" altLang="en-US" dirty="0" smtClean="0"/>
              <a:t>超松弛法加大新值的作用。带波浪的是松弛法的新值</a:t>
            </a:r>
            <a:endParaRPr lang="en-US" altLang="zh-CN" dirty="0" smtClean="0"/>
          </a:p>
        </p:txBody>
      </p:sp>
      <p:sp>
        <p:nvSpPr>
          <p:cNvPr id="4" name="灯片编号占位符 3"/>
          <p:cNvSpPr>
            <a:spLocks noGrp="1"/>
          </p:cNvSpPr>
          <p:nvPr>
            <p:ph type="sldNum" sz="quarter" idx="10"/>
          </p:nvPr>
        </p:nvSpPr>
        <p:spPr/>
        <p:txBody>
          <a:bodyPr/>
          <a:lstStyle/>
          <a:p>
            <a:fld id="{E3CFC841-E2E1-4802-8701-94EA307E94B0}" type="slidenum">
              <a:rPr lang="zh-CN" altLang="en-US" smtClean="0"/>
              <a:t>30</a:t>
            </a:fld>
            <a:endParaRPr lang="zh-CN" altLang="en-US"/>
          </a:p>
        </p:txBody>
      </p:sp>
    </p:spTree>
    <p:extLst>
      <p:ext uri="{BB962C8B-B14F-4D97-AF65-F5344CB8AC3E}">
        <p14:creationId xmlns:p14="http://schemas.microsoft.com/office/powerpoint/2010/main" val="13546855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有限差分法就讲到这里，有想具体了解的可以之后找我借书。</a:t>
            </a:r>
            <a:endParaRPr lang="zh-CN" altLang="en-US" dirty="0"/>
          </a:p>
        </p:txBody>
      </p:sp>
      <p:sp>
        <p:nvSpPr>
          <p:cNvPr id="4" name="灯片编号占位符 3"/>
          <p:cNvSpPr>
            <a:spLocks noGrp="1"/>
          </p:cNvSpPr>
          <p:nvPr>
            <p:ph type="sldNum" sz="quarter" idx="10"/>
          </p:nvPr>
        </p:nvSpPr>
        <p:spPr/>
        <p:txBody>
          <a:bodyPr/>
          <a:lstStyle/>
          <a:p>
            <a:fld id="{E3CFC841-E2E1-4802-8701-94EA307E94B0}" type="slidenum">
              <a:rPr lang="zh-CN" altLang="en-US" smtClean="0"/>
              <a:t>31</a:t>
            </a:fld>
            <a:endParaRPr lang="zh-CN" altLang="en-US"/>
          </a:p>
        </p:txBody>
      </p:sp>
    </p:spTree>
    <p:extLst>
      <p:ext uri="{BB962C8B-B14F-4D97-AF65-F5344CB8AC3E}">
        <p14:creationId xmlns:p14="http://schemas.microsoft.com/office/powerpoint/2010/main" val="33212686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div</a:t>
            </a:r>
            <a:r>
              <a:rPr lang="zh-CN" altLang="en-US" dirty="0" smtClean="0"/>
              <a:t>：散度符号</a:t>
            </a:r>
            <a:endParaRPr lang="zh-CN" altLang="en-US" dirty="0"/>
          </a:p>
        </p:txBody>
      </p:sp>
      <p:sp>
        <p:nvSpPr>
          <p:cNvPr id="4" name="灯片编号占位符 3"/>
          <p:cNvSpPr>
            <a:spLocks noGrp="1"/>
          </p:cNvSpPr>
          <p:nvPr>
            <p:ph type="sldNum" sz="quarter" idx="10"/>
          </p:nvPr>
        </p:nvSpPr>
        <p:spPr/>
        <p:txBody>
          <a:bodyPr/>
          <a:lstStyle/>
          <a:p>
            <a:fld id="{E3CFC841-E2E1-4802-8701-94EA307E94B0}" type="slidenum">
              <a:rPr lang="zh-CN" altLang="en-US" smtClean="0"/>
              <a:t>5</a:t>
            </a:fld>
            <a:endParaRPr lang="zh-CN" altLang="en-US"/>
          </a:p>
        </p:txBody>
      </p:sp>
    </p:spTree>
    <p:extLst>
      <p:ext uri="{BB962C8B-B14F-4D97-AF65-F5344CB8AC3E}">
        <p14:creationId xmlns:p14="http://schemas.microsoft.com/office/powerpoint/2010/main" val="236551087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由于有限元法多用于固体求解</a:t>
            </a:r>
            <a:endParaRPr lang="en-US" altLang="zh-CN"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手写推导过程</a:t>
            </a:r>
            <a:endParaRPr lang="zh-CN" altLang="en-US" dirty="0"/>
          </a:p>
        </p:txBody>
      </p:sp>
      <p:sp>
        <p:nvSpPr>
          <p:cNvPr id="4" name="灯片编号占位符 3"/>
          <p:cNvSpPr>
            <a:spLocks noGrp="1"/>
          </p:cNvSpPr>
          <p:nvPr>
            <p:ph type="sldNum" sz="quarter" idx="10"/>
          </p:nvPr>
        </p:nvSpPr>
        <p:spPr/>
        <p:txBody>
          <a:bodyPr/>
          <a:lstStyle/>
          <a:p>
            <a:fld id="{E3CFC841-E2E1-4802-8701-94EA307E94B0}" type="slidenum">
              <a:rPr lang="zh-CN" altLang="en-US" smtClean="0"/>
              <a:t>33</a:t>
            </a:fld>
            <a:endParaRPr lang="zh-CN" altLang="en-US"/>
          </a:p>
        </p:txBody>
      </p:sp>
    </p:spTree>
    <p:extLst>
      <p:ext uri="{BB962C8B-B14F-4D97-AF65-F5344CB8AC3E}">
        <p14:creationId xmlns:p14="http://schemas.microsoft.com/office/powerpoint/2010/main" val="18294456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总体坐标系下的刚度矩阵，</a:t>
            </a:r>
            <a:endParaRPr lang="en-US" altLang="zh-CN" dirty="0" smtClean="0"/>
          </a:p>
          <a:p>
            <a:r>
              <a:rPr lang="zh-CN" altLang="en-US" dirty="0" smtClean="0"/>
              <a:t>局部坐标系下的刚度矩阵。</a:t>
            </a:r>
            <a:endParaRPr lang="zh-CN" altLang="en-US" dirty="0"/>
          </a:p>
        </p:txBody>
      </p:sp>
      <p:sp>
        <p:nvSpPr>
          <p:cNvPr id="4" name="灯片编号占位符 3"/>
          <p:cNvSpPr>
            <a:spLocks noGrp="1"/>
          </p:cNvSpPr>
          <p:nvPr>
            <p:ph type="sldNum" sz="quarter" idx="10"/>
          </p:nvPr>
        </p:nvSpPr>
        <p:spPr/>
        <p:txBody>
          <a:bodyPr/>
          <a:lstStyle/>
          <a:p>
            <a:fld id="{E3CFC841-E2E1-4802-8701-94EA307E94B0}" type="slidenum">
              <a:rPr lang="zh-CN" altLang="en-US" smtClean="0"/>
              <a:t>35</a:t>
            </a:fld>
            <a:endParaRPr lang="zh-CN" altLang="en-US"/>
          </a:p>
        </p:txBody>
      </p:sp>
    </p:spTree>
    <p:extLst>
      <p:ext uri="{BB962C8B-B14F-4D97-AF65-F5344CB8AC3E}">
        <p14:creationId xmlns:p14="http://schemas.microsoft.com/office/powerpoint/2010/main" val="50191587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节点序号：单元内部节点序号（各个节点在单元内部的序号）：与离散时所选单元类型及插值函数构造有关、总体节点序号（节点在整个离散区域内统一排列的节点序号）。</a:t>
            </a:r>
            <a:endParaRPr lang="en-US" altLang="zh-CN" dirty="0" smtClean="0"/>
          </a:p>
        </p:txBody>
      </p:sp>
      <p:sp>
        <p:nvSpPr>
          <p:cNvPr id="4" name="灯片编号占位符 3"/>
          <p:cNvSpPr>
            <a:spLocks noGrp="1"/>
          </p:cNvSpPr>
          <p:nvPr>
            <p:ph type="sldNum" sz="quarter" idx="10"/>
          </p:nvPr>
        </p:nvSpPr>
        <p:spPr/>
        <p:txBody>
          <a:bodyPr/>
          <a:lstStyle/>
          <a:p>
            <a:fld id="{E3CFC841-E2E1-4802-8701-94EA307E94B0}" type="slidenum">
              <a:rPr lang="zh-CN" altLang="en-US" smtClean="0"/>
              <a:t>39</a:t>
            </a:fld>
            <a:endParaRPr lang="zh-CN" altLang="en-US"/>
          </a:p>
        </p:txBody>
      </p:sp>
    </p:spTree>
    <p:extLst>
      <p:ext uri="{BB962C8B-B14F-4D97-AF65-F5344CB8AC3E}">
        <p14:creationId xmlns:p14="http://schemas.microsoft.com/office/powerpoint/2010/main" val="79216646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单元信息数据</a:t>
            </a:r>
            <a:r>
              <a:rPr lang="en-US" altLang="zh-CN" dirty="0" smtClean="0"/>
              <a:t>JM</a:t>
            </a:r>
            <a:r>
              <a:rPr lang="zh-CN" altLang="en-US" dirty="0" smtClean="0"/>
              <a:t>：储蓄单元所包含的节点序号。行数等于总单元数，列数与单元内节点个数一致。</a:t>
            </a:r>
            <a:endParaRPr lang="en-US" altLang="zh-CN" dirty="0" smtClean="0"/>
          </a:p>
          <a:p>
            <a:r>
              <a:rPr lang="zh-CN" altLang="en-US" dirty="0" smtClean="0"/>
              <a:t>节点坐标数据</a:t>
            </a:r>
            <a:r>
              <a:rPr lang="en-US" altLang="zh-CN" dirty="0" smtClean="0"/>
              <a:t>JX</a:t>
            </a:r>
            <a:r>
              <a:rPr lang="zh-CN" altLang="en-US" dirty="0" smtClean="0"/>
              <a:t>：储蓄节点的坐标，行数等于节点总数，列数与所研究问题的维数一致。</a:t>
            </a:r>
            <a:endParaRPr lang="en-US" altLang="zh-CN" dirty="0" smtClean="0"/>
          </a:p>
          <a:p>
            <a:r>
              <a:rPr lang="zh-CN" altLang="en-US" dirty="0" smtClean="0"/>
              <a:t>第一类边界数据</a:t>
            </a:r>
            <a:r>
              <a:rPr lang="en-US" altLang="zh-CN" dirty="0" smtClean="0"/>
              <a:t>JB1</a:t>
            </a:r>
            <a:r>
              <a:rPr lang="zh-CN" altLang="en-US" dirty="0" smtClean="0"/>
              <a:t>：储蓄第一类边界条件的相关数据。行数等于第一类边界条件的总节点数，列数与边界条件的分类及研究问题的维数有关。第一列：处于第一类边界条件上的节点序号，第二列：边界值。</a:t>
            </a:r>
            <a:endParaRPr lang="en-US" altLang="zh-CN" dirty="0" smtClean="0"/>
          </a:p>
          <a:p>
            <a:r>
              <a:rPr lang="zh-CN" altLang="en-US" dirty="0" smtClean="0"/>
              <a:t>第二类边界条件</a:t>
            </a:r>
            <a:r>
              <a:rPr lang="en-US" altLang="zh-CN" dirty="0" smtClean="0"/>
              <a:t>JB2</a:t>
            </a:r>
            <a:r>
              <a:rPr lang="zh-CN" altLang="en-US" dirty="0" smtClean="0"/>
              <a:t>：储蓄第二类边界条件的相关数据，行数等于处于第二类边界条件的总单元边数，列数与所研究问题的维数及离散单元类型相关。（包括边界单元序号、单元内边界边序号、边界边的外法线方向余弦以及边界上各个节点的边界值）</a:t>
            </a:r>
          </a:p>
          <a:p>
            <a:endParaRPr lang="zh-CN" altLang="en-US" dirty="0"/>
          </a:p>
        </p:txBody>
      </p:sp>
      <p:sp>
        <p:nvSpPr>
          <p:cNvPr id="4" name="灯片编号占位符 3"/>
          <p:cNvSpPr>
            <a:spLocks noGrp="1"/>
          </p:cNvSpPr>
          <p:nvPr>
            <p:ph type="sldNum" sz="quarter" idx="10"/>
          </p:nvPr>
        </p:nvSpPr>
        <p:spPr/>
        <p:txBody>
          <a:bodyPr/>
          <a:lstStyle/>
          <a:p>
            <a:fld id="{E3CFC841-E2E1-4802-8701-94EA307E94B0}" type="slidenum">
              <a:rPr lang="zh-CN" altLang="en-US" smtClean="0"/>
              <a:t>40</a:t>
            </a:fld>
            <a:endParaRPr lang="zh-CN" altLang="en-US"/>
          </a:p>
        </p:txBody>
      </p:sp>
    </p:spTree>
    <p:extLst>
      <p:ext uri="{BB962C8B-B14F-4D97-AF65-F5344CB8AC3E}">
        <p14:creationId xmlns:p14="http://schemas.microsoft.com/office/powerpoint/2010/main" val="1437775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a:t>
            </a:r>
            <a:r>
              <a:rPr lang="en-US" altLang="zh-CN" dirty="0" err="1" smtClean="0"/>
              <a:t>xe</a:t>
            </a:r>
            <a:r>
              <a:rPr lang="zh-CN" altLang="en-US" dirty="0" smtClean="0"/>
              <a:t>为单元长度，</a:t>
            </a:r>
            <a:r>
              <a:rPr lang="en-US" altLang="zh-CN" dirty="0" smtClean="0"/>
              <a:t>x1e</a:t>
            </a:r>
            <a:r>
              <a:rPr lang="zh-CN" altLang="en-US" dirty="0" smtClean="0"/>
              <a:t>为单元第一节点坐标，</a:t>
            </a:r>
            <a:r>
              <a:rPr lang="en-US" altLang="zh-CN" dirty="0" smtClean="0"/>
              <a:t>x2e</a:t>
            </a:r>
            <a:r>
              <a:rPr lang="zh-CN" altLang="en-US" dirty="0" smtClean="0"/>
              <a:t>为单元第二节点坐标</a:t>
            </a:r>
            <a:endParaRPr lang="en-US" altLang="zh-CN" dirty="0" smtClean="0"/>
          </a:p>
          <a:p>
            <a:r>
              <a:rPr lang="en-US" altLang="zh-CN" dirty="0" smtClean="0"/>
              <a:t>I</a:t>
            </a:r>
            <a:r>
              <a:rPr lang="zh-CN" altLang="en-US" dirty="0" smtClean="0"/>
              <a:t>为单元内节点总数</a:t>
            </a:r>
            <a:endParaRPr lang="en-US" altLang="zh-CN" dirty="0" smtClean="0"/>
          </a:p>
          <a:p>
            <a:r>
              <a:rPr lang="zh-CN" altLang="en-US" dirty="0" smtClean="0"/>
              <a:t>插值函数具有两个特性：</a:t>
            </a:r>
            <a:endParaRPr lang="en-US" altLang="zh-CN" dirty="0" smtClean="0"/>
          </a:p>
          <a:p>
            <a:r>
              <a:rPr lang="zh-CN" altLang="en-US" dirty="0" smtClean="0"/>
              <a:t>插值函数的个数与单元节点的个数一致</a:t>
            </a:r>
            <a:endParaRPr lang="en-US" altLang="zh-CN" dirty="0" smtClean="0"/>
          </a:p>
          <a:p>
            <a:r>
              <a:rPr lang="zh-CN" altLang="en-US" dirty="0" smtClean="0"/>
              <a:t>单元内，插值函数只在其对应节点局部坐标处取值为</a:t>
            </a:r>
            <a:r>
              <a:rPr lang="en-US" altLang="zh-CN" dirty="0" smtClean="0"/>
              <a:t>1</a:t>
            </a:r>
            <a:r>
              <a:rPr lang="zh-CN" altLang="en-US" dirty="0" smtClean="0"/>
              <a:t>，其余节点处取值为</a:t>
            </a:r>
            <a:r>
              <a:rPr lang="en-US" altLang="zh-CN" dirty="0" smtClean="0"/>
              <a:t>0</a:t>
            </a:r>
          </a:p>
        </p:txBody>
      </p:sp>
      <p:sp>
        <p:nvSpPr>
          <p:cNvPr id="4" name="灯片编号占位符 3"/>
          <p:cNvSpPr>
            <a:spLocks noGrp="1"/>
          </p:cNvSpPr>
          <p:nvPr>
            <p:ph type="sldNum" sz="quarter" idx="10"/>
          </p:nvPr>
        </p:nvSpPr>
        <p:spPr/>
        <p:txBody>
          <a:bodyPr/>
          <a:lstStyle/>
          <a:p>
            <a:fld id="{E3CFC841-E2E1-4802-8701-94EA307E94B0}" type="slidenum">
              <a:rPr lang="zh-CN" altLang="en-US" smtClean="0"/>
              <a:t>41</a:t>
            </a:fld>
            <a:endParaRPr lang="zh-CN" altLang="en-US"/>
          </a:p>
        </p:txBody>
      </p:sp>
    </p:spTree>
    <p:extLst>
      <p:ext uri="{BB962C8B-B14F-4D97-AF65-F5344CB8AC3E}">
        <p14:creationId xmlns:p14="http://schemas.microsoft.com/office/powerpoint/2010/main" val="311142432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式中</a:t>
            </a:r>
            <a:r>
              <a:rPr lang="en-US" altLang="zh-CN" dirty="0" smtClean="0"/>
              <a:t>r</a:t>
            </a:r>
            <a:r>
              <a:rPr lang="zh-CN" altLang="en-US" dirty="0" smtClean="0"/>
              <a:t>为残差。</a:t>
            </a:r>
            <a:endParaRPr lang="zh-CN" altLang="en-US" dirty="0"/>
          </a:p>
        </p:txBody>
      </p:sp>
      <p:sp>
        <p:nvSpPr>
          <p:cNvPr id="4" name="灯片编号占位符 3"/>
          <p:cNvSpPr>
            <a:spLocks noGrp="1"/>
          </p:cNvSpPr>
          <p:nvPr>
            <p:ph type="sldNum" sz="quarter" idx="10"/>
          </p:nvPr>
        </p:nvSpPr>
        <p:spPr/>
        <p:txBody>
          <a:bodyPr/>
          <a:lstStyle/>
          <a:p>
            <a:fld id="{E3CFC841-E2E1-4802-8701-94EA307E94B0}" type="slidenum">
              <a:rPr lang="zh-CN" altLang="en-US" smtClean="0"/>
              <a:t>42</a:t>
            </a:fld>
            <a:endParaRPr lang="zh-CN" altLang="en-US"/>
          </a:p>
        </p:txBody>
      </p:sp>
    </p:spTree>
    <p:extLst>
      <p:ext uri="{BB962C8B-B14F-4D97-AF65-F5344CB8AC3E}">
        <p14:creationId xmlns:p14="http://schemas.microsoft.com/office/powerpoint/2010/main" val="249078274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微分式子是</a:t>
            </a:r>
            <a:r>
              <a:rPr lang="en-US" altLang="zh-CN" dirty="0" smtClean="0"/>
              <a:t>36</a:t>
            </a:r>
            <a:r>
              <a:rPr lang="zh-CN" altLang="en-US" dirty="0" smtClean="0"/>
              <a:t>页的方程的求导</a:t>
            </a:r>
            <a:endParaRPr lang="en-US" altLang="zh-CN" dirty="0" smtClean="0"/>
          </a:p>
          <a:p>
            <a:r>
              <a:rPr lang="el-GR" altLang="zh-CN" dirty="0" smtClean="0"/>
              <a:t>Φ</a:t>
            </a:r>
            <a:r>
              <a:rPr lang="en-US" altLang="zh-CN" dirty="0" smtClean="0"/>
              <a:t>1</a:t>
            </a:r>
            <a:r>
              <a:rPr lang="el-GR" altLang="zh-CN" sz="1200" b="0" i="0" kern="1200" dirty="0" smtClean="0">
                <a:solidFill>
                  <a:schemeClr val="tx1"/>
                </a:solidFill>
                <a:effectLst/>
                <a:latin typeface="+mn-lt"/>
                <a:ea typeface="+mn-ea"/>
                <a:cs typeface="+mn-cs"/>
              </a:rPr>
              <a:t>ξ</a:t>
            </a:r>
            <a:r>
              <a:rPr lang="zh-CN" altLang="en-US" sz="1200" b="0" i="0" kern="1200" dirty="0" smtClean="0">
                <a:solidFill>
                  <a:schemeClr val="tx1"/>
                </a:solidFill>
                <a:effectLst/>
                <a:latin typeface="+mn-lt"/>
                <a:ea typeface="+mn-ea"/>
                <a:cs typeface="+mn-cs"/>
              </a:rPr>
              <a:t>和</a:t>
            </a:r>
            <a:r>
              <a:rPr lang="el-GR" altLang="zh-CN" dirty="0" smtClean="0"/>
              <a:t>Φ</a:t>
            </a:r>
            <a:r>
              <a:rPr lang="en-US" altLang="zh-CN" dirty="0" smtClean="0"/>
              <a:t>2</a:t>
            </a:r>
            <a:r>
              <a:rPr lang="el-GR" altLang="zh-CN" sz="1200" b="0" i="0" kern="1200" dirty="0" smtClean="0">
                <a:solidFill>
                  <a:schemeClr val="tx1"/>
                </a:solidFill>
                <a:effectLst/>
                <a:latin typeface="+mn-lt"/>
                <a:ea typeface="+mn-ea"/>
                <a:cs typeface="+mn-cs"/>
              </a:rPr>
              <a:t>ξ</a:t>
            </a:r>
            <a:r>
              <a:rPr lang="zh-CN" altLang="en-US" sz="1200" b="0" i="0" kern="1200" dirty="0" smtClean="0">
                <a:solidFill>
                  <a:schemeClr val="tx1"/>
                </a:solidFill>
                <a:effectLst/>
                <a:latin typeface="+mn-lt"/>
                <a:ea typeface="+mn-ea"/>
                <a:cs typeface="+mn-cs"/>
              </a:rPr>
              <a:t>是</a:t>
            </a:r>
            <a:r>
              <a:rPr lang="el-GR" altLang="zh-CN" dirty="0" smtClean="0"/>
              <a:t>Φ</a:t>
            </a:r>
            <a:r>
              <a:rPr lang="en-US" altLang="zh-CN" dirty="0" smtClean="0"/>
              <a:t>1</a:t>
            </a:r>
            <a:r>
              <a:rPr lang="zh-CN" altLang="en-US" dirty="0" smtClean="0"/>
              <a:t>和</a:t>
            </a:r>
            <a:r>
              <a:rPr lang="el-GR" altLang="zh-CN" dirty="0" smtClean="0"/>
              <a:t>Φ</a:t>
            </a:r>
            <a:r>
              <a:rPr lang="en-US" altLang="zh-CN" dirty="0" smtClean="0"/>
              <a:t>2</a:t>
            </a:r>
            <a:r>
              <a:rPr lang="zh-CN" altLang="en-US" dirty="0" smtClean="0"/>
              <a:t>对</a:t>
            </a:r>
            <a:r>
              <a:rPr lang="el-GR" altLang="zh-CN" sz="1200" b="0" i="0" kern="1200" dirty="0" smtClean="0">
                <a:solidFill>
                  <a:schemeClr val="tx1"/>
                </a:solidFill>
                <a:effectLst/>
                <a:latin typeface="+mn-lt"/>
                <a:ea typeface="+mn-ea"/>
                <a:cs typeface="+mn-cs"/>
              </a:rPr>
              <a:t>ξ</a:t>
            </a:r>
            <a:r>
              <a:rPr lang="zh-CN" altLang="en-US" sz="1200" b="0" i="0" kern="1200" dirty="0" smtClean="0">
                <a:solidFill>
                  <a:schemeClr val="tx1"/>
                </a:solidFill>
                <a:effectLst/>
                <a:latin typeface="+mn-lt"/>
                <a:ea typeface="+mn-ea"/>
                <a:cs typeface="+mn-cs"/>
              </a:rPr>
              <a:t>的导数，</a:t>
            </a:r>
            <a:r>
              <a:rPr lang="el-GR" altLang="zh-CN" dirty="0" smtClean="0"/>
              <a:t>Φ</a:t>
            </a:r>
            <a:r>
              <a:rPr lang="en-US" altLang="zh-CN" dirty="0" smtClean="0"/>
              <a:t>1</a:t>
            </a:r>
            <a:r>
              <a:rPr lang="el-GR" altLang="zh-CN" sz="1200" b="0" i="0" kern="1200" dirty="0" smtClean="0">
                <a:solidFill>
                  <a:schemeClr val="tx1"/>
                </a:solidFill>
                <a:effectLst/>
                <a:latin typeface="+mn-lt"/>
                <a:ea typeface="+mn-ea"/>
                <a:cs typeface="+mn-cs"/>
              </a:rPr>
              <a:t>ξ</a:t>
            </a:r>
            <a:r>
              <a:rPr lang="en-US" altLang="zh-CN" sz="1200" b="0" i="0" kern="1200" dirty="0" smtClean="0">
                <a:solidFill>
                  <a:schemeClr val="tx1"/>
                </a:solidFill>
                <a:effectLst/>
                <a:latin typeface="+mn-lt"/>
                <a:ea typeface="+mn-ea"/>
                <a:cs typeface="+mn-cs"/>
              </a:rPr>
              <a:t>=-1</a:t>
            </a:r>
            <a:r>
              <a:rPr lang="zh-CN" altLang="en-US" sz="1200" b="0" i="0" kern="1200" dirty="0" smtClean="0">
                <a:solidFill>
                  <a:schemeClr val="tx1"/>
                </a:solidFill>
                <a:effectLst/>
                <a:latin typeface="+mn-lt"/>
                <a:ea typeface="+mn-ea"/>
                <a:cs typeface="+mn-cs"/>
              </a:rPr>
              <a:t>，</a:t>
            </a:r>
            <a:r>
              <a:rPr lang="el-GR" altLang="zh-CN" dirty="0" smtClean="0"/>
              <a:t>Φ</a:t>
            </a:r>
            <a:r>
              <a:rPr lang="en-US" altLang="zh-CN" dirty="0" smtClean="0"/>
              <a:t>2</a:t>
            </a:r>
            <a:r>
              <a:rPr lang="el-GR" altLang="zh-CN" sz="1200" b="0" i="0" kern="1200" dirty="0" smtClean="0">
                <a:solidFill>
                  <a:schemeClr val="tx1"/>
                </a:solidFill>
                <a:effectLst/>
                <a:latin typeface="+mn-lt"/>
                <a:ea typeface="+mn-ea"/>
                <a:cs typeface="+mn-cs"/>
              </a:rPr>
              <a:t>ξ</a:t>
            </a:r>
            <a:r>
              <a:rPr lang="en-US" altLang="zh-CN" sz="1200" b="0" i="0" kern="1200" dirty="0" smtClean="0">
                <a:solidFill>
                  <a:schemeClr val="tx1"/>
                </a:solidFill>
                <a:effectLst/>
                <a:latin typeface="+mn-lt"/>
                <a:ea typeface="+mn-ea"/>
                <a:cs typeface="+mn-cs"/>
              </a:rPr>
              <a:t>=1</a:t>
            </a:r>
          </a:p>
          <a:p>
            <a:endParaRPr lang="zh-CN" altLang="en-US" dirty="0"/>
          </a:p>
        </p:txBody>
      </p:sp>
      <p:sp>
        <p:nvSpPr>
          <p:cNvPr id="4" name="灯片编号占位符 3"/>
          <p:cNvSpPr>
            <a:spLocks noGrp="1"/>
          </p:cNvSpPr>
          <p:nvPr>
            <p:ph type="sldNum" sz="quarter" idx="10"/>
          </p:nvPr>
        </p:nvSpPr>
        <p:spPr/>
        <p:txBody>
          <a:bodyPr/>
          <a:lstStyle/>
          <a:p>
            <a:fld id="{E3CFC841-E2E1-4802-8701-94EA307E94B0}" type="slidenum">
              <a:rPr lang="zh-CN" altLang="en-US" smtClean="0"/>
              <a:t>43</a:t>
            </a:fld>
            <a:endParaRPr lang="zh-CN" altLang="en-US"/>
          </a:p>
        </p:txBody>
      </p:sp>
    </p:spTree>
    <p:extLst>
      <p:ext uri="{BB962C8B-B14F-4D97-AF65-F5344CB8AC3E}">
        <p14:creationId xmlns:p14="http://schemas.microsoft.com/office/powerpoint/2010/main" val="1233842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p</a:t>
            </a:r>
            <a:r>
              <a:rPr lang="zh-CN" altLang="en-US" dirty="0" smtClean="0"/>
              <a:t>是微元体上的压力，</a:t>
            </a:r>
            <a:r>
              <a:rPr lang="en-US" altLang="zh-CN" dirty="0" err="1" smtClean="0"/>
              <a:t>τxx</a:t>
            </a:r>
            <a:r>
              <a:rPr lang="zh-CN" altLang="en-US" dirty="0" smtClean="0"/>
              <a:t>，</a:t>
            </a:r>
            <a:r>
              <a:rPr lang="en-US" altLang="zh-CN" dirty="0" err="1" smtClean="0"/>
              <a:t>τxy</a:t>
            </a:r>
            <a:r>
              <a:rPr lang="zh-CN" altLang="en-US" dirty="0" smtClean="0"/>
              <a:t>，</a:t>
            </a:r>
            <a:r>
              <a:rPr lang="en-US" altLang="zh-CN" dirty="0" err="1" smtClean="0"/>
              <a:t>τxz</a:t>
            </a:r>
            <a:r>
              <a:rPr lang="zh-CN" altLang="en-US" dirty="0" smtClean="0"/>
              <a:t>是因分子粘性作用而产生的作用在微元体表面上的粘性应力</a:t>
            </a:r>
            <a:r>
              <a:rPr lang="en-US" altLang="zh-CN" dirty="0" smtClean="0"/>
              <a:t>τ</a:t>
            </a:r>
            <a:r>
              <a:rPr lang="zh-CN" altLang="en-US" dirty="0" smtClean="0"/>
              <a:t>的分量。</a:t>
            </a:r>
            <a:r>
              <a:rPr lang="en-US" altLang="zh-CN" dirty="0" smtClean="0"/>
              <a:t>F</a:t>
            </a:r>
            <a:r>
              <a:rPr lang="zh-CN" altLang="en-US" dirty="0" smtClean="0"/>
              <a:t>是微元体上的体积力，若只有重力，则</a:t>
            </a:r>
            <a:r>
              <a:rPr lang="en-US" altLang="zh-CN" dirty="0" err="1" smtClean="0"/>
              <a:t>Fx</a:t>
            </a:r>
            <a:r>
              <a:rPr lang="en-US" altLang="zh-CN" dirty="0" smtClean="0"/>
              <a:t>=0</a:t>
            </a:r>
            <a:r>
              <a:rPr lang="zh-CN" altLang="en-US" dirty="0" smtClean="0"/>
              <a:t>，</a:t>
            </a:r>
            <a:r>
              <a:rPr lang="en-US" altLang="zh-CN" dirty="0" err="1" smtClean="0"/>
              <a:t>Fy</a:t>
            </a:r>
            <a:r>
              <a:rPr lang="en-US" altLang="zh-CN" dirty="0" smtClean="0"/>
              <a:t>=0</a:t>
            </a:r>
            <a:r>
              <a:rPr lang="zh-CN" altLang="en-US" dirty="0" smtClean="0"/>
              <a:t>，</a:t>
            </a:r>
            <a:r>
              <a:rPr lang="en-US" altLang="zh-CN" dirty="0" err="1" smtClean="0"/>
              <a:t>Fz</a:t>
            </a:r>
            <a:r>
              <a:rPr lang="en-US" altLang="zh-CN" dirty="0" smtClean="0"/>
              <a:t>=-</a:t>
            </a:r>
            <a:r>
              <a:rPr lang="en-US" altLang="zh-CN" dirty="0" err="1" smtClean="0"/>
              <a:t>ρg</a:t>
            </a:r>
            <a:r>
              <a:rPr lang="zh-CN" altLang="en-US" dirty="0" smtClean="0"/>
              <a:t>。</a:t>
            </a:r>
            <a:endParaRPr lang="en-US" altLang="zh-CN" dirty="0" smtClean="0"/>
          </a:p>
          <a:p>
            <a:r>
              <a:rPr lang="en-US" altLang="zh-CN" dirty="0" smtClean="0"/>
              <a:t>Su</a:t>
            </a:r>
            <a:r>
              <a:rPr lang="zh-CN" altLang="en-US" dirty="0" smtClean="0"/>
              <a:t>，</a:t>
            </a:r>
            <a:r>
              <a:rPr lang="en-US" altLang="zh-CN" dirty="0" err="1" smtClean="0"/>
              <a:t>Sv</a:t>
            </a:r>
            <a:r>
              <a:rPr lang="zh-CN" altLang="en-US" dirty="0" smtClean="0"/>
              <a:t>，</a:t>
            </a:r>
            <a:r>
              <a:rPr lang="en-US" altLang="zh-CN" dirty="0" err="1" smtClean="0"/>
              <a:t>Sz</a:t>
            </a:r>
            <a:r>
              <a:rPr lang="zh-CN" altLang="en-US" dirty="0" smtClean="0"/>
              <a:t>是动量守恒方程的广义源项。</a:t>
            </a:r>
            <a:r>
              <a:rPr lang="en-US" altLang="zh-CN" dirty="0" smtClean="0"/>
              <a:t>Su=</a:t>
            </a:r>
            <a:r>
              <a:rPr lang="en-US" altLang="zh-CN" dirty="0" err="1" smtClean="0"/>
              <a:t>Fx+sx</a:t>
            </a:r>
            <a:r>
              <a:rPr lang="zh-CN" altLang="en-US" dirty="0" smtClean="0"/>
              <a:t>，</a:t>
            </a:r>
            <a:r>
              <a:rPr lang="en-US" altLang="zh-CN" dirty="0" err="1" smtClean="0"/>
              <a:t>Sv</a:t>
            </a:r>
            <a:r>
              <a:rPr lang="en-US" altLang="zh-CN" dirty="0" smtClean="0"/>
              <a:t>=</a:t>
            </a:r>
            <a:r>
              <a:rPr lang="en-US" altLang="zh-CN" dirty="0" err="1" smtClean="0"/>
              <a:t>Fy+sy</a:t>
            </a:r>
            <a:r>
              <a:rPr lang="zh-CN" altLang="en-US" dirty="0" smtClean="0"/>
              <a:t>，</a:t>
            </a:r>
            <a:r>
              <a:rPr lang="en-US" altLang="zh-CN" dirty="0" err="1" smtClean="0"/>
              <a:t>Sw</a:t>
            </a:r>
            <a:r>
              <a:rPr lang="en-US" altLang="zh-CN" dirty="0" smtClean="0"/>
              <a:t>=</a:t>
            </a:r>
            <a:r>
              <a:rPr lang="en-US" altLang="zh-CN" dirty="0" err="1" smtClean="0"/>
              <a:t>Fz+sz</a:t>
            </a:r>
            <a:r>
              <a:rPr lang="zh-CN" altLang="en-US" dirty="0" smtClean="0"/>
              <a:t>。一般来讲，</a:t>
            </a:r>
            <a:r>
              <a:rPr lang="en-US" altLang="zh-CN" dirty="0" err="1" smtClean="0"/>
              <a:t>sx</a:t>
            </a:r>
            <a:r>
              <a:rPr lang="zh-CN" altLang="en-US" dirty="0" smtClean="0"/>
              <a:t>，</a:t>
            </a:r>
            <a:r>
              <a:rPr lang="en-US" altLang="zh-CN" dirty="0" err="1" smtClean="0"/>
              <a:t>sy</a:t>
            </a:r>
            <a:r>
              <a:rPr lang="zh-CN" altLang="en-US" dirty="0" smtClean="0"/>
              <a:t>，</a:t>
            </a:r>
            <a:r>
              <a:rPr lang="en-US" altLang="zh-CN" dirty="0" err="1" smtClean="0"/>
              <a:t>sz</a:t>
            </a:r>
            <a:r>
              <a:rPr lang="zh-CN" altLang="en-US" dirty="0" smtClean="0"/>
              <a:t>是小量。对于粘性为常数的不可压缩流体，</a:t>
            </a:r>
            <a:r>
              <a:rPr lang="en-US" altLang="zh-CN" dirty="0" err="1" smtClean="0"/>
              <a:t>sx</a:t>
            </a:r>
            <a:r>
              <a:rPr lang="en-US" altLang="zh-CN" dirty="0" smtClean="0"/>
              <a:t>=</a:t>
            </a:r>
            <a:r>
              <a:rPr lang="en-US" altLang="zh-CN" dirty="0" err="1" smtClean="0"/>
              <a:t>sy</a:t>
            </a:r>
            <a:r>
              <a:rPr lang="en-US" altLang="zh-CN" dirty="0" smtClean="0"/>
              <a:t>=</a:t>
            </a:r>
            <a:r>
              <a:rPr lang="en-US" altLang="zh-CN" dirty="0" err="1" smtClean="0"/>
              <a:t>sz</a:t>
            </a:r>
            <a:r>
              <a:rPr lang="en-US" altLang="zh-CN" dirty="0" smtClean="0"/>
              <a:t>=0</a:t>
            </a:r>
            <a:endParaRPr lang="zh-CN" altLang="en-US" dirty="0"/>
          </a:p>
        </p:txBody>
      </p:sp>
      <p:sp>
        <p:nvSpPr>
          <p:cNvPr id="4" name="灯片编号占位符 3"/>
          <p:cNvSpPr>
            <a:spLocks noGrp="1"/>
          </p:cNvSpPr>
          <p:nvPr>
            <p:ph type="sldNum" sz="quarter" idx="10"/>
          </p:nvPr>
        </p:nvSpPr>
        <p:spPr/>
        <p:txBody>
          <a:bodyPr/>
          <a:lstStyle/>
          <a:p>
            <a:fld id="{E3CFC841-E2E1-4802-8701-94EA307E94B0}" type="slidenum">
              <a:rPr lang="zh-CN" altLang="en-US" smtClean="0"/>
              <a:t>6</a:t>
            </a:fld>
            <a:endParaRPr lang="zh-CN" altLang="en-US"/>
          </a:p>
        </p:txBody>
      </p:sp>
    </p:spTree>
    <p:extLst>
      <p:ext uri="{BB962C8B-B14F-4D97-AF65-F5344CB8AC3E}">
        <p14:creationId xmlns:p14="http://schemas.microsoft.com/office/powerpoint/2010/main" val="1350799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k</a:t>
            </a:r>
            <a:r>
              <a:rPr lang="zh-CN" altLang="en-US" dirty="0" smtClean="0"/>
              <a:t>：流体传热系数，</a:t>
            </a:r>
            <a:r>
              <a:rPr lang="en-US" altLang="zh-CN" dirty="0" smtClean="0"/>
              <a:t>ST</a:t>
            </a:r>
            <a:r>
              <a:rPr lang="zh-CN" altLang="en-US" dirty="0" smtClean="0"/>
              <a:t>：粘性耗散项，</a:t>
            </a:r>
            <a:r>
              <a:rPr lang="en-US" altLang="zh-CN" dirty="0" err="1" smtClean="0"/>
              <a:t>cp</a:t>
            </a:r>
            <a:r>
              <a:rPr lang="zh-CN" altLang="en-US" dirty="0" smtClean="0"/>
              <a:t>比热容</a:t>
            </a:r>
            <a:endParaRPr lang="zh-CN" altLang="en-US" dirty="0"/>
          </a:p>
        </p:txBody>
      </p:sp>
      <p:sp>
        <p:nvSpPr>
          <p:cNvPr id="4" name="灯片编号占位符 3"/>
          <p:cNvSpPr>
            <a:spLocks noGrp="1"/>
          </p:cNvSpPr>
          <p:nvPr>
            <p:ph type="sldNum" sz="quarter" idx="10"/>
          </p:nvPr>
        </p:nvSpPr>
        <p:spPr/>
        <p:txBody>
          <a:bodyPr/>
          <a:lstStyle/>
          <a:p>
            <a:fld id="{E3CFC841-E2E1-4802-8701-94EA307E94B0}" type="slidenum">
              <a:rPr lang="zh-CN" altLang="en-US" smtClean="0"/>
              <a:t>7</a:t>
            </a:fld>
            <a:endParaRPr lang="zh-CN" altLang="en-US"/>
          </a:p>
        </p:txBody>
      </p:sp>
    </p:spTree>
    <p:extLst>
      <p:ext uri="{BB962C8B-B14F-4D97-AF65-F5344CB8AC3E}">
        <p14:creationId xmlns:p14="http://schemas.microsoft.com/office/powerpoint/2010/main" val="42667703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Ds</a:t>
            </a:r>
            <a:r>
              <a:rPr lang="zh-CN" altLang="en-US" dirty="0" smtClean="0"/>
              <a:t>扩散系数，</a:t>
            </a:r>
            <a:r>
              <a:rPr lang="en-US" altLang="zh-CN" dirty="0" err="1" smtClean="0"/>
              <a:t>Ss</a:t>
            </a:r>
            <a:r>
              <a:rPr lang="zh-CN" altLang="en-US" dirty="0" smtClean="0"/>
              <a:t>生产率，</a:t>
            </a:r>
            <a:r>
              <a:rPr lang="en-US" altLang="zh-CN" dirty="0" err="1" smtClean="0"/>
              <a:t>cs</a:t>
            </a:r>
            <a:r>
              <a:rPr lang="zh-CN" altLang="en-US" dirty="0" smtClean="0"/>
              <a:t>组分</a:t>
            </a:r>
            <a:r>
              <a:rPr lang="en-US" altLang="zh-CN" dirty="0" smtClean="0"/>
              <a:t>s</a:t>
            </a:r>
            <a:r>
              <a:rPr lang="zh-CN" altLang="en-US" dirty="0" smtClean="0"/>
              <a:t>的体积浓度，</a:t>
            </a:r>
            <a:r>
              <a:rPr lang="en-US" altLang="zh-CN" dirty="0" err="1" smtClean="0"/>
              <a:t>ρcs</a:t>
            </a:r>
            <a:r>
              <a:rPr lang="zh-CN" altLang="en-US" dirty="0" smtClean="0"/>
              <a:t>该组分的质量浓度</a:t>
            </a:r>
            <a:endParaRPr lang="zh-CN" altLang="en-US" dirty="0"/>
          </a:p>
        </p:txBody>
      </p:sp>
      <p:sp>
        <p:nvSpPr>
          <p:cNvPr id="4" name="灯片编号占位符 3"/>
          <p:cNvSpPr>
            <a:spLocks noGrp="1"/>
          </p:cNvSpPr>
          <p:nvPr>
            <p:ph type="sldNum" sz="quarter" idx="10"/>
          </p:nvPr>
        </p:nvSpPr>
        <p:spPr/>
        <p:txBody>
          <a:bodyPr/>
          <a:lstStyle/>
          <a:p>
            <a:fld id="{E3CFC841-E2E1-4802-8701-94EA307E94B0}" type="slidenum">
              <a:rPr lang="zh-CN" altLang="en-US" smtClean="0"/>
              <a:t>8</a:t>
            </a:fld>
            <a:endParaRPr lang="zh-CN" altLang="en-US"/>
          </a:p>
        </p:txBody>
      </p:sp>
    </p:spTree>
    <p:extLst>
      <p:ext uri="{BB962C8B-B14F-4D97-AF65-F5344CB8AC3E}">
        <p14:creationId xmlns:p14="http://schemas.microsoft.com/office/powerpoint/2010/main" val="9577340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l-GR" altLang="zh-CN" sz="1200" b="0" i="0" kern="1200" dirty="0" smtClean="0">
                <a:solidFill>
                  <a:schemeClr val="tx1"/>
                </a:solidFill>
                <a:effectLst/>
                <a:latin typeface="+mn-lt"/>
                <a:ea typeface="+mn-ea"/>
                <a:cs typeface="+mn-cs"/>
              </a:rPr>
              <a:t>Φ</a:t>
            </a:r>
            <a:r>
              <a:rPr lang="zh-CN" altLang="en-US" dirty="0" smtClean="0"/>
              <a:t>通用变量，</a:t>
            </a:r>
            <a:r>
              <a:rPr lang="el-GR" altLang="zh-CN" sz="1200" b="0" i="0" kern="1200" dirty="0" smtClean="0">
                <a:solidFill>
                  <a:schemeClr val="tx1"/>
                </a:solidFill>
                <a:effectLst/>
                <a:latin typeface="+mn-lt"/>
                <a:ea typeface="+mn-ea"/>
                <a:cs typeface="+mn-cs"/>
              </a:rPr>
              <a:t>Γ</a:t>
            </a:r>
            <a:r>
              <a:rPr lang="zh-CN" altLang="en-US" sz="1200" b="0" i="0" kern="1200" dirty="0" smtClean="0">
                <a:solidFill>
                  <a:schemeClr val="tx1"/>
                </a:solidFill>
                <a:effectLst/>
                <a:latin typeface="+mn-lt"/>
                <a:ea typeface="+mn-ea"/>
                <a:cs typeface="+mn-cs"/>
              </a:rPr>
              <a:t>（</a:t>
            </a:r>
            <a:r>
              <a:rPr lang="en-US" altLang="zh-CN" sz="1200" b="0" i="0" kern="1200" dirty="0" err="1" smtClean="0">
                <a:solidFill>
                  <a:schemeClr val="tx1"/>
                </a:solidFill>
                <a:effectLst/>
                <a:latin typeface="+mn-lt"/>
                <a:ea typeface="+mn-ea"/>
                <a:cs typeface="+mn-cs"/>
              </a:rPr>
              <a:t>gama</a:t>
            </a:r>
            <a:r>
              <a:rPr lang="zh-CN" altLang="en-US" sz="1200" b="0" i="0" kern="1200" dirty="0" smtClean="0">
                <a:solidFill>
                  <a:schemeClr val="tx1"/>
                </a:solidFill>
                <a:effectLst/>
                <a:latin typeface="+mn-lt"/>
                <a:ea typeface="+mn-ea"/>
                <a:cs typeface="+mn-cs"/>
              </a:rPr>
              <a:t>）广义扩散系数，</a:t>
            </a:r>
            <a:r>
              <a:rPr lang="en-US" altLang="zh-CN" sz="1200" b="0" i="0" kern="1200" dirty="0" smtClean="0">
                <a:solidFill>
                  <a:schemeClr val="tx1"/>
                </a:solidFill>
                <a:effectLst/>
                <a:latin typeface="+mn-lt"/>
                <a:ea typeface="+mn-ea"/>
                <a:cs typeface="+mn-cs"/>
              </a:rPr>
              <a:t>S</a:t>
            </a:r>
            <a:r>
              <a:rPr lang="zh-CN" altLang="en-US" sz="1200" b="0" i="0" kern="1200" dirty="0" smtClean="0">
                <a:solidFill>
                  <a:schemeClr val="tx1"/>
                </a:solidFill>
                <a:effectLst/>
                <a:latin typeface="+mn-lt"/>
                <a:ea typeface="+mn-ea"/>
                <a:cs typeface="+mn-cs"/>
              </a:rPr>
              <a:t>广义源项。</a:t>
            </a:r>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通用方程中各个符号具体形式如下。</a:t>
            </a:r>
            <a:endParaRPr lang="zh-CN" altLang="en-US" dirty="0"/>
          </a:p>
        </p:txBody>
      </p:sp>
      <p:sp>
        <p:nvSpPr>
          <p:cNvPr id="4" name="灯片编号占位符 3"/>
          <p:cNvSpPr>
            <a:spLocks noGrp="1"/>
          </p:cNvSpPr>
          <p:nvPr>
            <p:ph type="sldNum" sz="quarter" idx="10"/>
          </p:nvPr>
        </p:nvSpPr>
        <p:spPr/>
        <p:txBody>
          <a:bodyPr/>
          <a:lstStyle/>
          <a:p>
            <a:fld id="{E3CFC841-E2E1-4802-8701-94EA307E94B0}" type="slidenum">
              <a:rPr lang="zh-CN" altLang="en-US" smtClean="0"/>
              <a:t>9</a:t>
            </a:fld>
            <a:endParaRPr lang="zh-CN" altLang="en-US"/>
          </a:p>
        </p:txBody>
      </p:sp>
    </p:spTree>
    <p:extLst>
      <p:ext uri="{BB962C8B-B14F-4D97-AF65-F5344CB8AC3E}">
        <p14:creationId xmlns:p14="http://schemas.microsoft.com/office/powerpoint/2010/main" val="31708403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初始条件：研究对象在过程开始时刻各个求解变量的空间分布情况</a:t>
            </a:r>
            <a:endParaRPr lang="en-US" altLang="zh-CN" dirty="0" smtClean="0"/>
          </a:p>
          <a:p>
            <a:r>
              <a:rPr lang="zh-CN" altLang="en-US" dirty="0" smtClean="0"/>
              <a:t>边界条件：求解区域的边界上所求解的变量或其导数随地点和时间的变化规律</a:t>
            </a: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划分计算网格：采用数值方法求解控制方程时，想办法将方程在空间区域内离散，然后求解得到的离散方程组。</a:t>
            </a: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建立离散方程：</a:t>
            </a: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对于求解域上的偏微分方程理论上有真解，但是真解的获得十分复杂，就需要通过数值方法把计算域内有限数量位置（网格节点或中心点）上的因变量值当做基本未知量来处理，建立关于这些未知量的代数方程组，通过求解代数方程组来得到节点值，其他位置上的值则通过节点上的值来确定。</a:t>
            </a: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由于所引入的因变量在节点之间的分布假设及推导离散化方程的方法不同，分别有有限差分法，有限元法和有限体积法。</a:t>
            </a: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离散边界、初始条件：</a:t>
            </a: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针对所生成的网格，将连续性的初始条件和边界条件转化为特定节点上的值。</a:t>
            </a: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给定控制参数：流体的物理参数、湍流的经验系数、迭代计算的控制精度、瞬态问题的时间步长和输出频率。</a:t>
            </a: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稳态：</a:t>
            </a:r>
            <a:r>
              <a:rPr lang="zh-CN" altLang="en-US" sz="1200" b="0" i="0" kern="1200" dirty="0" smtClean="0">
                <a:solidFill>
                  <a:schemeClr val="tx1"/>
                </a:solidFill>
                <a:effectLst/>
                <a:latin typeface="+mn-lt"/>
                <a:ea typeface="+mn-ea"/>
                <a:cs typeface="+mn-cs"/>
              </a:rPr>
              <a:t>流场中流体参数不随随时间变化了，达到稳定的状态。</a:t>
            </a: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瞬态：流场中某一时刻的流动状态</a:t>
            </a: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fld id="{E3CFC841-E2E1-4802-8701-94EA307E94B0}" type="slidenum">
              <a:rPr lang="zh-CN" altLang="en-US" smtClean="0"/>
              <a:t>10</a:t>
            </a:fld>
            <a:endParaRPr lang="zh-CN" altLang="en-US"/>
          </a:p>
        </p:txBody>
      </p:sp>
    </p:spTree>
    <p:extLst>
      <p:ext uri="{BB962C8B-B14F-4D97-AF65-F5344CB8AC3E}">
        <p14:creationId xmlns:p14="http://schemas.microsoft.com/office/powerpoint/2010/main" val="40582592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3CFC841-E2E1-4802-8701-94EA307E94B0}" type="slidenum">
              <a:rPr lang="zh-CN" altLang="en-US" smtClean="0"/>
              <a:t>11</a:t>
            </a:fld>
            <a:endParaRPr lang="zh-CN" altLang="en-US"/>
          </a:p>
        </p:txBody>
      </p:sp>
    </p:spTree>
    <p:extLst>
      <p:ext uri="{BB962C8B-B14F-4D97-AF65-F5344CB8AC3E}">
        <p14:creationId xmlns:p14="http://schemas.microsoft.com/office/powerpoint/2010/main" val="22444130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有限体积法：从积分区域的选取来看，属于加权余量法中的子域法，从未知解的近似方法来看，属于采用局部近似的离散方法。</a:t>
            </a:r>
            <a:endParaRPr lang="zh-CN" altLang="en-US" dirty="0"/>
          </a:p>
        </p:txBody>
      </p:sp>
      <p:sp>
        <p:nvSpPr>
          <p:cNvPr id="4" name="灯片编号占位符 3"/>
          <p:cNvSpPr>
            <a:spLocks noGrp="1"/>
          </p:cNvSpPr>
          <p:nvPr>
            <p:ph type="sldNum" sz="quarter" idx="10"/>
          </p:nvPr>
        </p:nvSpPr>
        <p:spPr/>
        <p:txBody>
          <a:bodyPr/>
          <a:lstStyle/>
          <a:p>
            <a:fld id="{E3CFC841-E2E1-4802-8701-94EA307E94B0}" type="slidenum">
              <a:rPr lang="zh-CN" altLang="en-US" smtClean="0"/>
              <a:t>12</a:t>
            </a:fld>
            <a:endParaRPr lang="zh-CN" altLang="en-US"/>
          </a:p>
        </p:txBody>
      </p:sp>
    </p:spTree>
    <p:extLst>
      <p:ext uri="{BB962C8B-B14F-4D97-AF65-F5344CB8AC3E}">
        <p14:creationId xmlns:p14="http://schemas.microsoft.com/office/powerpoint/2010/main" val="167113914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microsoft.com/office/2007/relationships/hdphoto" Target="../media/hdphoto1.wdp"/></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标题幻灯片">
    <p:bg>
      <p:bgPr>
        <a:solidFill>
          <a:schemeClr val="accent1"/>
        </a:solidFill>
        <a:effectLst/>
      </p:bgPr>
    </p:bg>
    <p:spTree>
      <p:nvGrpSpPr>
        <p:cNvPr id="1" name=""/>
        <p:cNvGrpSpPr/>
        <p:nvPr/>
      </p:nvGrpSpPr>
      <p:grpSpPr>
        <a:xfrm>
          <a:off x="0" y="0"/>
          <a:ext cx="0" cy="0"/>
          <a:chOff x="0" y="0"/>
          <a:chExt cx="0" cy="0"/>
        </a:xfrm>
      </p:grpSpPr>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07760" y="5815086"/>
            <a:ext cx="2458720" cy="650876"/>
          </a:xfrm>
          <a:prstGeom prst="rect">
            <a:avLst/>
          </a:prstGeom>
        </p:spPr>
      </p:pic>
      <p:sp>
        <p:nvSpPr>
          <p:cNvPr id="2" name="标题 1"/>
          <p:cNvSpPr>
            <a:spLocks noGrp="1"/>
          </p:cNvSpPr>
          <p:nvPr>
            <p:ph type="title"/>
          </p:nvPr>
        </p:nvSpPr>
        <p:spPr>
          <a:xfrm>
            <a:off x="628650" y="4149566"/>
            <a:ext cx="7886700" cy="899510"/>
          </a:xfrm>
          <a:prstGeom prst="rect">
            <a:avLst/>
          </a:prstGeom>
        </p:spPr>
        <p:txBody>
          <a:bodyPr anchor="ctr">
            <a:noAutofit/>
          </a:bodyPr>
          <a:lstStyle>
            <a:lvl1pPr algn="ctr">
              <a:defRPr sz="4800" b="1">
                <a:solidFill>
                  <a:schemeClr val="bg1"/>
                </a:solidFill>
                <a:latin typeface="+mj-ea"/>
                <a:ea typeface="+mj-ea"/>
              </a:defRPr>
            </a:lvl1pPr>
          </a:lstStyle>
          <a:p>
            <a:r>
              <a:rPr lang="zh-CN" altLang="en-US" smtClean="0"/>
              <a:t>单击此处编辑母版标题样式</a:t>
            </a:r>
            <a:endParaRPr lang="zh-CN" altLang="en-US" dirty="0"/>
          </a:p>
        </p:txBody>
      </p:sp>
      <p:sp>
        <p:nvSpPr>
          <p:cNvPr id="6" name="副标题 2"/>
          <p:cNvSpPr>
            <a:spLocks noGrp="1"/>
          </p:cNvSpPr>
          <p:nvPr>
            <p:ph type="subTitle" idx="1"/>
          </p:nvPr>
        </p:nvSpPr>
        <p:spPr>
          <a:xfrm>
            <a:off x="628650" y="5114029"/>
            <a:ext cx="7886700" cy="604299"/>
          </a:xfrm>
        </p:spPr>
        <p:txBody>
          <a:bodyPr anchor="ctr">
            <a:noAutofit/>
          </a:bodyPr>
          <a:lstStyle>
            <a:lvl1pPr algn="ctr">
              <a:defRPr lang="zh-CN" altLang="en-US" sz="2400" b="0">
                <a:solidFill>
                  <a:schemeClr val="bg1"/>
                </a:solidFill>
                <a:latin typeface="+mn-ea"/>
                <a:cs typeface="+mj-cs"/>
              </a:defRPr>
            </a:lvl1pPr>
          </a:lstStyle>
          <a:p>
            <a:pPr lvl="0" algn="ctr">
              <a:lnSpc>
                <a:spcPct val="90000"/>
              </a:lnSpc>
              <a:spcBef>
                <a:spcPct val="0"/>
              </a:spcBef>
              <a:buNone/>
            </a:pPr>
            <a:r>
              <a:rPr lang="zh-CN" altLang="en-US" smtClean="0"/>
              <a:t>单击以编辑母版副标题样式</a:t>
            </a:r>
            <a:endParaRPr lang="zh-CN" altLang="en-US"/>
          </a:p>
        </p:txBody>
      </p:sp>
      <p:pic>
        <p:nvPicPr>
          <p:cNvPr id="7" name="图片 6"/>
          <p:cNvPicPr>
            <a:picLocks noChangeAspect="1"/>
          </p:cNvPicPr>
          <p:nvPr/>
        </p:nvPicPr>
        <p:blipFill rotWithShape="1">
          <a:blip r:embed="rId3">
            <a:extLst>
              <a:ext uri="{28A0092B-C50C-407E-A947-70E740481C1C}">
                <a14:useLocalDpi xmlns:a14="http://schemas.microsoft.com/office/drawing/2010/main" val="0"/>
              </a:ext>
            </a:extLst>
          </a:blip>
          <a:srcRect l="78" t="172" r="40" b="-12"/>
          <a:stretch/>
        </p:blipFill>
        <p:spPr>
          <a:xfrm>
            <a:off x="0" y="0"/>
            <a:ext cx="9144000" cy="3899805"/>
          </a:xfrm>
          <a:prstGeom prst="rect">
            <a:avLst/>
          </a:prstGeom>
          <a:ln>
            <a:noFill/>
          </a:ln>
        </p:spPr>
      </p:pic>
      <p:cxnSp>
        <p:nvCxnSpPr>
          <p:cNvPr id="9" name="直接连接符 8"/>
          <p:cNvCxnSpPr/>
          <p:nvPr/>
        </p:nvCxnSpPr>
        <p:spPr>
          <a:xfrm>
            <a:off x="0" y="3899805"/>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04896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extLst mod="1">
    <p:ext uri="{DCECCB84-F9BA-43D5-87BE-67443E8EF086}">
      <p15:sldGuideLst xmlns:p15="http://schemas.microsoft.com/office/powerpoint/2012/main">
        <p15:guide id="2" pos="2880">
          <p15:clr>
            <a:srgbClr val="FBAE40"/>
          </p15:clr>
        </p15:guide>
        <p15:guide id="3" orient="horz" pos="2160">
          <p15:clr>
            <a:srgbClr val="FBAE40"/>
          </p15:clr>
        </p15:guide>
        <p15:guide id="4"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空白-有页码">
    <p:spTree>
      <p:nvGrpSpPr>
        <p:cNvPr id="1" name=""/>
        <p:cNvGrpSpPr/>
        <p:nvPr/>
      </p:nvGrpSpPr>
      <p:grpSpPr>
        <a:xfrm>
          <a:off x="0" y="0"/>
          <a:ext cx="0" cy="0"/>
          <a:chOff x="0" y="0"/>
          <a:chExt cx="0" cy="0"/>
        </a:xfrm>
      </p:grpSpPr>
      <p:pic>
        <p:nvPicPr>
          <p:cNvPr id="14" name="图片 13"/>
          <p:cNvPicPr>
            <a:picLocks noChangeAspect="1"/>
          </p:cNvPicPr>
          <p:nvPr/>
        </p:nvPicPr>
        <p:blipFill>
          <a:blip r:embed="rId2"/>
          <a:stretch>
            <a:fillRect/>
          </a:stretch>
        </p:blipFill>
        <p:spPr>
          <a:xfrm>
            <a:off x="0" y="0"/>
            <a:ext cx="9144793" cy="664522"/>
          </a:xfrm>
          <a:prstGeom prst="rect">
            <a:avLst/>
          </a:prstGeom>
        </p:spPr>
      </p:pic>
      <p:sp>
        <p:nvSpPr>
          <p:cNvPr id="15" name="矩形 14"/>
          <p:cNvSpPr/>
          <p:nvPr/>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6" name="图片 15"/>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17" name="矩形 16"/>
          <p:cNvSpPr/>
          <p:nvPr/>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8250026" y="311755"/>
            <a:ext cx="578813" cy="276999"/>
          </a:xfrm>
          <a:prstGeom prst="rect">
            <a:avLst/>
          </a:prstGeom>
          <a:noFill/>
        </p:spPr>
        <p:txBody>
          <a:bodyPr wrap="none" rtlCol="0">
            <a:spAutoFit/>
          </a:bodyPr>
          <a:lstStyle/>
          <a:p>
            <a:r>
              <a:rPr lang="en-US" altLang="zh-CN" sz="1200" spc="-60" baseline="0" dirty="0" smtClean="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sp>
        <p:nvSpPr>
          <p:cNvPr id="7" name="灯片编号占位符 5"/>
          <p:cNvSpPr>
            <a:spLocks noGrp="1"/>
          </p:cNvSpPr>
          <p:nvPr>
            <p:ph type="sldNum" sz="quarter" idx="12"/>
          </p:nvPr>
        </p:nvSpPr>
        <p:spPr>
          <a:xfrm>
            <a:off x="8697600" y="313200"/>
            <a:ext cx="365165" cy="276999"/>
          </a:xfrm>
          <a:prstGeom prst="rect">
            <a:avLst/>
          </a:prstGeom>
          <a:noFill/>
        </p:spPr>
        <p:txBody>
          <a:bodyPr wrap="none" rtlCol="0">
            <a:spAutoFit/>
          </a:bodyPr>
          <a:lstStyle>
            <a:lvl1pPr>
              <a:defRPr lang="zh-CN" altLang="en-US" sz="1200" spc="-60" baseline="0" smtClean="0">
                <a:solidFill>
                  <a:schemeClr val="bg1"/>
                </a:solidFill>
                <a:latin typeface="微软雅黑" panose="020B0503020204020204" pitchFamily="34" charset="-122"/>
                <a:ea typeface="微软雅黑" panose="020B0503020204020204" pitchFamily="34" charset="-122"/>
              </a:defRPr>
            </a:lvl1pPr>
          </a:lstStyle>
          <a:p>
            <a:fld id="{E1703B59-C883-4B8B-974E-AFB30A6C43A7}" type="slidenum">
              <a:rPr lang="en-US" altLang="zh-CN" smtClean="0"/>
              <a:pPr/>
              <a:t>‹#›</a:t>
            </a:fld>
            <a:endParaRPr lang="en-US" altLang="zh-CN"/>
          </a:p>
        </p:txBody>
      </p:sp>
      <p:pic>
        <p:nvPicPr>
          <p:cNvPr id="8" name="图片 7"/>
          <p:cNvPicPr>
            <a:picLocks noChangeAspect="1"/>
          </p:cNvPicPr>
          <p:nvPr userDrawn="1"/>
        </p:nvPicPr>
        <p:blipFill>
          <a:blip r:embed="rId2"/>
          <a:stretch>
            <a:fillRect/>
          </a:stretch>
        </p:blipFill>
        <p:spPr>
          <a:xfrm>
            <a:off x="0" y="0"/>
            <a:ext cx="9144793" cy="664522"/>
          </a:xfrm>
          <a:prstGeom prst="rect">
            <a:avLst/>
          </a:prstGeom>
        </p:spPr>
      </p:pic>
      <p:sp>
        <p:nvSpPr>
          <p:cNvPr id="9" name="矩形 8"/>
          <p:cNvSpPr/>
          <p:nvPr userDrawn="1"/>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片 9"/>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11" name="矩形 10"/>
          <p:cNvSpPr/>
          <p:nvPr userDrawn="1"/>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9423504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两栏">
    <p:spTree>
      <p:nvGrpSpPr>
        <p:cNvPr id="1" name=""/>
        <p:cNvGrpSpPr/>
        <p:nvPr/>
      </p:nvGrpSpPr>
      <p:grpSpPr>
        <a:xfrm>
          <a:off x="0" y="0"/>
          <a:ext cx="0" cy="0"/>
          <a:chOff x="0" y="0"/>
          <a:chExt cx="0" cy="0"/>
        </a:xfrm>
      </p:grpSpPr>
      <p:sp>
        <p:nvSpPr>
          <p:cNvPr id="12" name="内容占位符 11"/>
          <p:cNvSpPr>
            <a:spLocks noGrp="1"/>
          </p:cNvSpPr>
          <p:nvPr>
            <p:ph sz="quarter" idx="10"/>
          </p:nvPr>
        </p:nvSpPr>
        <p:spPr>
          <a:xfrm>
            <a:off x="262394" y="1717675"/>
            <a:ext cx="403200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dirty="0"/>
          </a:p>
        </p:txBody>
      </p:sp>
      <p:sp>
        <p:nvSpPr>
          <p:cNvPr id="16" name="内容占位符 15"/>
          <p:cNvSpPr>
            <a:spLocks noGrp="1"/>
          </p:cNvSpPr>
          <p:nvPr>
            <p:ph sz="quarter" idx="11"/>
          </p:nvPr>
        </p:nvSpPr>
        <p:spPr>
          <a:xfrm>
            <a:off x="4786313" y="1717675"/>
            <a:ext cx="403225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dirty="0"/>
          </a:p>
        </p:txBody>
      </p:sp>
      <p:sp>
        <p:nvSpPr>
          <p:cNvPr id="2" name="标题 1"/>
          <p:cNvSpPr>
            <a:spLocks noGrp="1"/>
          </p:cNvSpPr>
          <p:nvPr>
            <p:ph type="title"/>
          </p:nvPr>
        </p:nvSpPr>
        <p:spPr>
          <a:xfrm>
            <a:off x="262393" y="975600"/>
            <a:ext cx="8556169" cy="576000"/>
          </a:xfrm>
          <a:prstGeom prst="rect">
            <a:avLst/>
          </a:prstGeom>
        </p:spPr>
        <p:txBody>
          <a:bodyPr/>
          <a:lstStyle>
            <a:lvl1pPr>
              <a:defRPr lang="zh-CN" altLang="en-US" sz="3200" b="1">
                <a:solidFill>
                  <a:schemeClr val="accent1"/>
                </a:solidFill>
              </a:defRPr>
            </a:lvl1pPr>
          </a:lstStyle>
          <a:p>
            <a:pPr lvl="0"/>
            <a:r>
              <a:rPr lang="zh-CN" altLang="en-US" smtClean="0"/>
              <a:t>单击此处编辑母版标题样式</a:t>
            </a:r>
            <a:endParaRPr lang="zh-CN" altLang="en-US"/>
          </a:p>
        </p:txBody>
      </p:sp>
    </p:spTree>
    <p:extLst>
      <p:ext uri="{BB962C8B-B14F-4D97-AF65-F5344CB8AC3E}">
        <p14:creationId xmlns:p14="http://schemas.microsoft.com/office/powerpoint/2010/main" val="19423215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extLst mod="1">
    <p:ext uri="{DCECCB84-F9BA-43D5-87BE-67443E8EF086}">
      <p15:sldGuideLst xmlns:p15="http://schemas.microsoft.com/office/powerpoint/2012/main">
        <p15:guide id="1" pos="2880">
          <p15:clr>
            <a:srgbClr val="FBAE40"/>
          </p15:clr>
        </p15:guide>
        <p15:guide id="3" pos="1620">
          <p15:clr>
            <a:srgbClr val="FBAE40"/>
          </p15:clr>
        </p15:guide>
        <p15:guide id="4" pos="2160"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两栏-有页码">
    <p:spTree>
      <p:nvGrpSpPr>
        <p:cNvPr id="1" name=""/>
        <p:cNvGrpSpPr/>
        <p:nvPr/>
      </p:nvGrpSpPr>
      <p:grpSpPr>
        <a:xfrm>
          <a:off x="0" y="0"/>
          <a:ext cx="0" cy="0"/>
          <a:chOff x="0" y="0"/>
          <a:chExt cx="0" cy="0"/>
        </a:xfrm>
      </p:grpSpPr>
      <p:pic>
        <p:nvPicPr>
          <p:cNvPr id="20" name="图片 19"/>
          <p:cNvPicPr>
            <a:picLocks noChangeAspect="1"/>
          </p:cNvPicPr>
          <p:nvPr/>
        </p:nvPicPr>
        <p:blipFill>
          <a:blip r:embed="rId2"/>
          <a:stretch>
            <a:fillRect/>
          </a:stretch>
        </p:blipFill>
        <p:spPr>
          <a:xfrm>
            <a:off x="0" y="1231682"/>
            <a:ext cx="9144000" cy="332713"/>
          </a:xfrm>
          <a:prstGeom prst="rect">
            <a:avLst/>
          </a:prstGeom>
        </p:spPr>
      </p:pic>
      <p:sp>
        <p:nvSpPr>
          <p:cNvPr id="6" name="文本框 5"/>
          <p:cNvSpPr txBox="1"/>
          <p:nvPr/>
        </p:nvSpPr>
        <p:spPr>
          <a:xfrm>
            <a:off x="8250026" y="313200"/>
            <a:ext cx="578813" cy="276999"/>
          </a:xfrm>
          <a:prstGeom prst="rect">
            <a:avLst/>
          </a:prstGeom>
          <a:noFill/>
        </p:spPr>
        <p:txBody>
          <a:bodyPr wrap="none" rtlCol="0">
            <a:spAutoFit/>
          </a:bodyPr>
          <a:lstStyle/>
          <a:p>
            <a:r>
              <a:rPr lang="en-US" altLang="zh-CN" sz="1200" spc="-60" baseline="0" dirty="0" smtClean="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sp>
        <p:nvSpPr>
          <p:cNvPr id="12" name="内容占位符 11"/>
          <p:cNvSpPr>
            <a:spLocks noGrp="1"/>
          </p:cNvSpPr>
          <p:nvPr>
            <p:ph sz="quarter" idx="10"/>
          </p:nvPr>
        </p:nvSpPr>
        <p:spPr>
          <a:xfrm>
            <a:off x="262394" y="1717675"/>
            <a:ext cx="403200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dirty="0"/>
          </a:p>
        </p:txBody>
      </p:sp>
      <p:sp>
        <p:nvSpPr>
          <p:cNvPr id="16" name="内容占位符 15"/>
          <p:cNvSpPr>
            <a:spLocks noGrp="1"/>
          </p:cNvSpPr>
          <p:nvPr>
            <p:ph sz="quarter" idx="11"/>
          </p:nvPr>
        </p:nvSpPr>
        <p:spPr>
          <a:xfrm>
            <a:off x="4786313" y="1717675"/>
            <a:ext cx="403225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dirty="0"/>
          </a:p>
        </p:txBody>
      </p:sp>
      <p:sp>
        <p:nvSpPr>
          <p:cNvPr id="21" name="灯片编号占位符 8"/>
          <p:cNvSpPr>
            <a:spLocks noGrp="1"/>
          </p:cNvSpPr>
          <p:nvPr>
            <p:ph type="sldNum" sz="quarter" idx="12"/>
          </p:nvPr>
        </p:nvSpPr>
        <p:spPr>
          <a:xfrm>
            <a:off x="8696565" y="313200"/>
            <a:ext cx="487190" cy="276999"/>
          </a:xfrm>
          <a:prstGeom prst="rect">
            <a:avLst/>
          </a:prstGeom>
          <a:noFill/>
        </p:spPr>
        <p:txBody>
          <a:bodyPr wrap="square" rtlCol="0">
            <a:spAutoFit/>
          </a:bodyPr>
          <a:lstStyle>
            <a:lvl1pPr>
              <a:defRPr lang="zh-CN" altLang="en-US" sz="1200" spc="-60" baseline="0" smtClean="0">
                <a:solidFill>
                  <a:schemeClr val="bg1"/>
                </a:solidFill>
                <a:latin typeface="微软雅黑" panose="020B0503020204020204" pitchFamily="34" charset="-122"/>
                <a:ea typeface="微软雅黑" panose="020B0503020204020204" pitchFamily="34" charset="-122"/>
              </a:defRPr>
            </a:lvl1pPr>
          </a:lstStyle>
          <a:p>
            <a:fld id="{54BD5A17-3153-4A95-988E-B577C14000F1}" type="slidenum">
              <a:rPr lang="en-US" altLang="zh-CN" smtClean="0"/>
              <a:pPr/>
              <a:t>‹#›</a:t>
            </a:fld>
            <a:endParaRPr lang="en-US" altLang="zh-CN" dirty="0"/>
          </a:p>
        </p:txBody>
      </p:sp>
      <p:sp>
        <p:nvSpPr>
          <p:cNvPr id="2" name="标题 1"/>
          <p:cNvSpPr>
            <a:spLocks noGrp="1"/>
          </p:cNvSpPr>
          <p:nvPr>
            <p:ph type="title"/>
          </p:nvPr>
        </p:nvSpPr>
        <p:spPr>
          <a:xfrm>
            <a:off x="262393" y="975600"/>
            <a:ext cx="8566445" cy="576000"/>
          </a:xfrm>
          <a:prstGeom prst="rect">
            <a:avLst/>
          </a:prstGeom>
        </p:spPr>
        <p:txBody>
          <a:bodyPr/>
          <a:lstStyle>
            <a:lvl1pPr>
              <a:defRPr lang="zh-CN" altLang="en-US" sz="3200" b="1">
                <a:solidFill>
                  <a:schemeClr val="accent1"/>
                </a:solidFill>
              </a:defRPr>
            </a:lvl1pPr>
          </a:lstStyle>
          <a:p>
            <a:pPr lvl="0"/>
            <a:r>
              <a:rPr lang="zh-CN" altLang="en-US" smtClean="0"/>
              <a:t>单击此处编辑母版标题样式</a:t>
            </a:r>
            <a:endParaRPr lang="zh-CN" altLang="en-US" dirty="0"/>
          </a:p>
        </p:txBody>
      </p:sp>
      <p:pic>
        <p:nvPicPr>
          <p:cNvPr id="8" name="图片 7"/>
          <p:cNvPicPr>
            <a:picLocks noChangeAspect="1"/>
          </p:cNvPicPr>
          <p:nvPr userDrawn="1"/>
        </p:nvPicPr>
        <p:blipFill>
          <a:blip r:embed="rId2"/>
          <a:stretch>
            <a:fillRect/>
          </a:stretch>
        </p:blipFill>
        <p:spPr>
          <a:xfrm>
            <a:off x="0" y="1231682"/>
            <a:ext cx="9144000" cy="332713"/>
          </a:xfrm>
          <a:prstGeom prst="rect">
            <a:avLst/>
          </a:prstGeom>
        </p:spPr>
      </p:pic>
    </p:spTree>
    <p:extLst>
      <p:ext uri="{BB962C8B-B14F-4D97-AF65-F5344CB8AC3E}">
        <p14:creationId xmlns:p14="http://schemas.microsoft.com/office/powerpoint/2010/main" val="40071024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extLst mod="1">
    <p:ext uri="{DCECCB84-F9BA-43D5-87BE-67443E8EF086}">
      <p15:sldGuideLst xmlns:p15="http://schemas.microsoft.com/office/powerpoint/2012/main">
        <p15:guide id="1" pos="2880">
          <p15:clr>
            <a:srgbClr val="FBAE40"/>
          </p15:clr>
        </p15:guide>
        <p15:guide id="2" pos="5193">
          <p15:clr>
            <a:srgbClr val="FBAE40"/>
          </p15:clr>
        </p15:guide>
        <p15:guide id="5" pos="1620">
          <p15:clr>
            <a:srgbClr val="FBAE40"/>
          </p15:clr>
        </p15:guide>
        <p15:guide id="6" pos="2921">
          <p15:clr>
            <a:srgbClr val="FBAE40"/>
          </p15:clr>
        </p15:guide>
        <p15:guide id="7" pos="2160" userDrawn="1">
          <p15:clr>
            <a:srgbClr val="FBAE40"/>
          </p15:clr>
        </p15:guide>
        <p15:guide id="8" pos="3895"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对比">
    <p:spTree>
      <p:nvGrpSpPr>
        <p:cNvPr id="1" name=""/>
        <p:cNvGrpSpPr/>
        <p:nvPr/>
      </p:nvGrpSpPr>
      <p:grpSpPr>
        <a:xfrm>
          <a:off x="0" y="0"/>
          <a:ext cx="0" cy="0"/>
          <a:chOff x="0" y="0"/>
          <a:chExt cx="0" cy="0"/>
        </a:xfrm>
      </p:grpSpPr>
      <p:sp>
        <p:nvSpPr>
          <p:cNvPr id="5" name="标题 4"/>
          <p:cNvSpPr>
            <a:spLocks noGrp="1"/>
          </p:cNvSpPr>
          <p:nvPr>
            <p:ph type="title" hasCustomPrompt="1"/>
          </p:nvPr>
        </p:nvSpPr>
        <p:spPr>
          <a:xfrm>
            <a:off x="262394" y="960114"/>
            <a:ext cx="4032000" cy="574183"/>
          </a:xfrm>
          <a:prstGeom prst="rect">
            <a:avLst/>
          </a:prstGeom>
        </p:spPr>
        <p:txBody>
          <a:bodyPr anchor="b">
            <a:normAutofit/>
          </a:bodyPr>
          <a:lstStyle>
            <a:lvl1pPr algn="ctr">
              <a:defRPr sz="2800" b="1">
                <a:solidFill>
                  <a:schemeClr val="accent1"/>
                </a:solidFill>
              </a:defRPr>
            </a:lvl1pPr>
          </a:lstStyle>
          <a:p>
            <a:r>
              <a:rPr lang="zh-CN" altLang="en-US" dirty="0" smtClean="0"/>
              <a:t>单击此处编辑标题</a:t>
            </a:r>
            <a:endParaRPr lang="zh-CN" altLang="en-US" dirty="0"/>
          </a:p>
        </p:txBody>
      </p:sp>
      <p:cxnSp>
        <p:nvCxnSpPr>
          <p:cNvPr id="3" name="直接连接符 2"/>
          <p:cNvCxnSpPr/>
          <p:nvPr/>
        </p:nvCxnSpPr>
        <p:spPr>
          <a:xfrm flipV="1">
            <a:off x="0" y="1550505"/>
            <a:ext cx="9144000" cy="7952"/>
          </a:xfrm>
          <a:prstGeom prst="line">
            <a:avLst/>
          </a:prstGeom>
        </p:spPr>
        <p:style>
          <a:lnRef idx="1">
            <a:schemeClr val="accent1"/>
          </a:lnRef>
          <a:fillRef idx="0">
            <a:schemeClr val="accent1"/>
          </a:fillRef>
          <a:effectRef idx="0">
            <a:schemeClr val="accent1"/>
          </a:effectRef>
          <a:fontRef idx="minor">
            <a:schemeClr val="tx1"/>
          </a:fontRef>
        </p:style>
      </p:cxnSp>
      <p:sp>
        <p:nvSpPr>
          <p:cNvPr id="12" name="内容占位符 11"/>
          <p:cNvSpPr>
            <a:spLocks noGrp="1"/>
          </p:cNvSpPr>
          <p:nvPr>
            <p:ph sz="quarter" idx="10"/>
          </p:nvPr>
        </p:nvSpPr>
        <p:spPr>
          <a:xfrm>
            <a:off x="262394" y="1717675"/>
            <a:ext cx="403200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dirty="0"/>
          </a:p>
        </p:txBody>
      </p:sp>
      <p:sp>
        <p:nvSpPr>
          <p:cNvPr id="16" name="内容占位符 15"/>
          <p:cNvSpPr>
            <a:spLocks noGrp="1"/>
          </p:cNvSpPr>
          <p:nvPr>
            <p:ph sz="quarter" idx="11"/>
          </p:nvPr>
        </p:nvSpPr>
        <p:spPr>
          <a:xfrm>
            <a:off x="4786313" y="1717675"/>
            <a:ext cx="403225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dirty="0"/>
          </a:p>
        </p:txBody>
      </p:sp>
      <p:sp>
        <p:nvSpPr>
          <p:cNvPr id="18" name="文本占位符 4"/>
          <p:cNvSpPr>
            <a:spLocks noGrp="1"/>
          </p:cNvSpPr>
          <p:nvPr>
            <p:ph type="body" sz="quarter" idx="3" hasCustomPrompt="1"/>
          </p:nvPr>
        </p:nvSpPr>
        <p:spPr>
          <a:xfrm>
            <a:off x="4786313" y="958297"/>
            <a:ext cx="4032000" cy="576000"/>
          </a:xfrm>
        </p:spPr>
        <p:txBody>
          <a:bodyPr anchor="b">
            <a:normAutofit/>
          </a:bodyPr>
          <a:lstStyle>
            <a:lvl1pPr marL="0" indent="0" algn="ctr">
              <a:buNone/>
              <a:defRPr lang="zh-CN" altLang="en-US" sz="2800" b="1" dirty="0" smtClean="0">
                <a:solidFill>
                  <a:schemeClr val="accent1"/>
                </a:solidFill>
                <a:latin typeface="+mj-lt"/>
                <a:ea typeface="+mj-ea"/>
                <a:cs typeface="+mj-cs"/>
              </a:defRPr>
            </a:lvl1pPr>
          </a:lstStyle>
          <a:p>
            <a:pPr marL="228600" lvl="0" indent="-228600" algn="ctr">
              <a:lnSpc>
                <a:spcPct val="90000"/>
              </a:lnSpc>
              <a:spcBef>
                <a:spcPct val="0"/>
              </a:spcBef>
            </a:pPr>
            <a:r>
              <a:rPr lang="zh-CN" altLang="en-US" dirty="0" smtClean="0"/>
              <a:t>单击此处编辑标题</a:t>
            </a:r>
          </a:p>
        </p:txBody>
      </p:sp>
      <p:pic>
        <p:nvPicPr>
          <p:cNvPr id="19" name="图片 18"/>
          <p:cNvPicPr>
            <a:picLocks noChangeAspect="1"/>
          </p:cNvPicPr>
          <p:nvPr/>
        </p:nvPicPr>
        <p:blipFill>
          <a:blip r:embed="rId2"/>
          <a:stretch>
            <a:fillRect/>
          </a:stretch>
        </p:blipFill>
        <p:spPr>
          <a:xfrm>
            <a:off x="0" y="0"/>
            <a:ext cx="9144793" cy="664522"/>
          </a:xfrm>
          <a:prstGeom prst="rect">
            <a:avLst/>
          </a:prstGeom>
        </p:spPr>
      </p:pic>
      <p:sp>
        <p:nvSpPr>
          <p:cNvPr id="20" name="矩形 19"/>
          <p:cNvSpPr/>
          <p:nvPr/>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1" name="图片 20"/>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22" name="矩形 21"/>
          <p:cNvSpPr/>
          <p:nvPr/>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p:cNvPicPr>
            <a:picLocks noChangeAspect="1"/>
          </p:cNvPicPr>
          <p:nvPr userDrawn="1"/>
        </p:nvPicPr>
        <p:blipFill>
          <a:blip r:embed="rId2"/>
          <a:stretch>
            <a:fillRect/>
          </a:stretch>
        </p:blipFill>
        <p:spPr>
          <a:xfrm>
            <a:off x="0" y="0"/>
            <a:ext cx="9144793" cy="664522"/>
          </a:xfrm>
          <a:prstGeom prst="rect">
            <a:avLst/>
          </a:prstGeom>
        </p:spPr>
      </p:pic>
      <p:sp>
        <p:nvSpPr>
          <p:cNvPr id="13" name="矩形 12"/>
          <p:cNvSpPr/>
          <p:nvPr userDrawn="1"/>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 name="图片 13"/>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15" name="矩形 14"/>
          <p:cNvSpPr/>
          <p:nvPr userDrawn="1"/>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0194756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extLst mod="1">
    <p:ext uri="{DCECCB84-F9BA-43D5-87BE-67443E8EF086}">
      <p15:sldGuideLst xmlns:p15="http://schemas.microsoft.com/office/powerpoint/2012/main">
        <p15:guide id="1" pos="2880">
          <p15:clr>
            <a:srgbClr val="FBAE40"/>
          </p15:clr>
        </p15:guide>
        <p15:guide id="3" pos="1620">
          <p15:clr>
            <a:srgbClr val="FBAE40"/>
          </p15:clr>
        </p15:guide>
        <p15:guide id="4" pos="2160"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对比-有页码">
    <p:spTree>
      <p:nvGrpSpPr>
        <p:cNvPr id="1" name=""/>
        <p:cNvGrpSpPr/>
        <p:nvPr/>
      </p:nvGrpSpPr>
      <p:grpSpPr>
        <a:xfrm>
          <a:off x="0" y="0"/>
          <a:ext cx="0" cy="0"/>
          <a:chOff x="0" y="0"/>
          <a:chExt cx="0" cy="0"/>
        </a:xfrm>
      </p:grpSpPr>
      <p:pic>
        <p:nvPicPr>
          <p:cNvPr id="15" name="图片 14"/>
          <p:cNvPicPr>
            <a:picLocks noChangeAspect="1"/>
          </p:cNvPicPr>
          <p:nvPr/>
        </p:nvPicPr>
        <p:blipFill>
          <a:blip r:embed="rId2"/>
          <a:stretch>
            <a:fillRect/>
          </a:stretch>
        </p:blipFill>
        <p:spPr>
          <a:xfrm>
            <a:off x="0" y="0"/>
            <a:ext cx="9144793" cy="664522"/>
          </a:xfrm>
          <a:prstGeom prst="rect">
            <a:avLst/>
          </a:prstGeom>
        </p:spPr>
      </p:pic>
      <p:sp>
        <p:nvSpPr>
          <p:cNvPr id="22" name="矩形 21"/>
          <p:cNvSpPr/>
          <p:nvPr/>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3" name="图片 22"/>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24" name="矩形 23"/>
          <p:cNvSpPr/>
          <p:nvPr/>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8250026" y="313200"/>
            <a:ext cx="578813" cy="276999"/>
          </a:xfrm>
          <a:prstGeom prst="rect">
            <a:avLst/>
          </a:prstGeom>
          <a:noFill/>
        </p:spPr>
        <p:txBody>
          <a:bodyPr wrap="none" rtlCol="0">
            <a:spAutoFit/>
          </a:bodyPr>
          <a:lstStyle/>
          <a:p>
            <a:r>
              <a:rPr lang="en-US" altLang="zh-CN" sz="1200" spc="-60" baseline="0" dirty="0" smtClean="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sp>
        <p:nvSpPr>
          <p:cNvPr id="5" name="标题 4"/>
          <p:cNvSpPr>
            <a:spLocks noGrp="1"/>
          </p:cNvSpPr>
          <p:nvPr>
            <p:ph type="title" hasCustomPrompt="1"/>
          </p:nvPr>
        </p:nvSpPr>
        <p:spPr>
          <a:xfrm>
            <a:off x="262394" y="960114"/>
            <a:ext cx="4032000" cy="574183"/>
          </a:xfrm>
          <a:prstGeom prst="rect">
            <a:avLst/>
          </a:prstGeom>
        </p:spPr>
        <p:txBody>
          <a:bodyPr anchor="b">
            <a:normAutofit/>
          </a:bodyPr>
          <a:lstStyle>
            <a:lvl1pPr algn="ctr">
              <a:defRPr sz="2800" b="1">
                <a:solidFill>
                  <a:schemeClr val="accent1"/>
                </a:solidFill>
              </a:defRPr>
            </a:lvl1pPr>
          </a:lstStyle>
          <a:p>
            <a:r>
              <a:rPr lang="zh-CN" altLang="en-US" dirty="0" smtClean="0"/>
              <a:t>单击此处编辑标题</a:t>
            </a:r>
            <a:endParaRPr lang="zh-CN" altLang="en-US" dirty="0"/>
          </a:p>
        </p:txBody>
      </p:sp>
      <p:cxnSp>
        <p:nvCxnSpPr>
          <p:cNvPr id="3" name="直接连接符 2"/>
          <p:cNvCxnSpPr/>
          <p:nvPr/>
        </p:nvCxnSpPr>
        <p:spPr>
          <a:xfrm flipV="1">
            <a:off x="0" y="1550505"/>
            <a:ext cx="9144000" cy="7952"/>
          </a:xfrm>
          <a:prstGeom prst="line">
            <a:avLst/>
          </a:prstGeom>
        </p:spPr>
        <p:style>
          <a:lnRef idx="1">
            <a:schemeClr val="accent1"/>
          </a:lnRef>
          <a:fillRef idx="0">
            <a:schemeClr val="accent1"/>
          </a:fillRef>
          <a:effectRef idx="0">
            <a:schemeClr val="accent1"/>
          </a:effectRef>
          <a:fontRef idx="minor">
            <a:schemeClr val="tx1"/>
          </a:fontRef>
        </p:style>
      </p:cxnSp>
      <p:sp>
        <p:nvSpPr>
          <p:cNvPr id="12" name="内容占位符 11"/>
          <p:cNvSpPr>
            <a:spLocks noGrp="1"/>
          </p:cNvSpPr>
          <p:nvPr>
            <p:ph sz="quarter" idx="10"/>
          </p:nvPr>
        </p:nvSpPr>
        <p:spPr>
          <a:xfrm>
            <a:off x="262394" y="1717675"/>
            <a:ext cx="403200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dirty="0"/>
          </a:p>
        </p:txBody>
      </p:sp>
      <p:sp>
        <p:nvSpPr>
          <p:cNvPr id="16" name="内容占位符 15"/>
          <p:cNvSpPr>
            <a:spLocks noGrp="1"/>
          </p:cNvSpPr>
          <p:nvPr>
            <p:ph sz="quarter" idx="11"/>
          </p:nvPr>
        </p:nvSpPr>
        <p:spPr>
          <a:xfrm>
            <a:off x="4786313" y="1717675"/>
            <a:ext cx="403225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dirty="0"/>
          </a:p>
        </p:txBody>
      </p:sp>
      <p:sp>
        <p:nvSpPr>
          <p:cNvPr id="18" name="文本占位符 4"/>
          <p:cNvSpPr>
            <a:spLocks noGrp="1"/>
          </p:cNvSpPr>
          <p:nvPr>
            <p:ph type="body" sz="quarter" idx="3" hasCustomPrompt="1"/>
          </p:nvPr>
        </p:nvSpPr>
        <p:spPr>
          <a:xfrm>
            <a:off x="4786313" y="958297"/>
            <a:ext cx="4032000" cy="576000"/>
          </a:xfrm>
        </p:spPr>
        <p:txBody>
          <a:bodyPr anchor="b">
            <a:normAutofit/>
          </a:bodyPr>
          <a:lstStyle>
            <a:lvl1pPr marL="0" indent="0" algn="ctr">
              <a:buNone/>
              <a:defRPr lang="zh-CN" altLang="en-US" sz="2800" b="1" dirty="0" smtClean="0">
                <a:solidFill>
                  <a:schemeClr val="accent1"/>
                </a:solidFill>
                <a:latin typeface="+mj-lt"/>
                <a:ea typeface="+mj-ea"/>
                <a:cs typeface="+mj-cs"/>
              </a:defRPr>
            </a:lvl1pPr>
          </a:lstStyle>
          <a:p>
            <a:pPr marL="228600" lvl="0" indent="-228600" algn="ctr">
              <a:lnSpc>
                <a:spcPct val="90000"/>
              </a:lnSpc>
              <a:spcBef>
                <a:spcPct val="0"/>
              </a:spcBef>
            </a:pPr>
            <a:r>
              <a:rPr lang="zh-CN" altLang="en-US" dirty="0" smtClean="0"/>
              <a:t>单击此处编辑标题</a:t>
            </a:r>
          </a:p>
        </p:txBody>
      </p:sp>
      <p:sp>
        <p:nvSpPr>
          <p:cNvPr id="21" name="灯片编号占位符 8"/>
          <p:cNvSpPr>
            <a:spLocks noGrp="1"/>
          </p:cNvSpPr>
          <p:nvPr>
            <p:ph type="sldNum" sz="quarter" idx="12"/>
          </p:nvPr>
        </p:nvSpPr>
        <p:spPr>
          <a:xfrm>
            <a:off x="8696565" y="313200"/>
            <a:ext cx="487190" cy="276999"/>
          </a:xfrm>
          <a:prstGeom prst="rect">
            <a:avLst/>
          </a:prstGeom>
          <a:noFill/>
        </p:spPr>
        <p:txBody>
          <a:bodyPr wrap="square" rtlCol="0">
            <a:spAutoFit/>
          </a:bodyPr>
          <a:lstStyle>
            <a:lvl1pPr>
              <a:defRPr lang="zh-CN" altLang="en-US" sz="1200" spc="-60" baseline="0" smtClean="0">
                <a:solidFill>
                  <a:schemeClr val="bg1"/>
                </a:solidFill>
                <a:latin typeface="微软雅黑" panose="020B0503020204020204" pitchFamily="34" charset="-122"/>
                <a:ea typeface="微软雅黑" panose="020B0503020204020204" pitchFamily="34" charset="-122"/>
              </a:defRPr>
            </a:lvl1pPr>
          </a:lstStyle>
          <a:p>
            <a:fld id="{54BD5A17-3153-4A95-988E-B577C14000F1}" type="slidenum">
              <a:rPr lang="en-US" altLang="zh-CN" smtClean="0"/>
              <a:pPr/>
              <a:t>‹#›</a:t>
            </a:fld>
            <a:endParaRPr lang="en-US" altLang="zh-CN" dirty="0"/>
          </a:p>
        </p:txBody>
      </p:sp>
      <p:pic>
        <p:nvPicPr>
          <p:cNvPr id="13" name="图片 12"/>
          <p:cNvPicPr>
            <a:picLocks noChangeAspect="1"/>
          </p:cNvPicPr>
          <p:nvPr userDrawn="1"/>
        </p:nvPicPr>
        <p:blipFill>
          <a:blip r:embed="rId2"/>
          <a:stretch>
            <a:fillRect/>
          </a:stretch>
        </p:blipFill>
        <p:spPr>
          <a:xfrm>
            <a:off x="0" y="0"/>
            <a:ext cx="9144793" cy="664522"/>
          </a:xfrm>
          <a:prstGeom prst="rect">
            <a:avLst/>
          </a:prstGeom>
        </p:spPr>
      </p:pic>
      <p:sp>
        <p:nvSpPr>
          <p:cNvPr id="14" name="矩形 13"/>
          <p:cNvSpPr/>
          <p:nvPr userDrawn="1"/>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片 16"/>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19" name="矩形 18"/>
          <p:cNvSpPr/>
          <p:nvPr userDrawn="1"/>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6513060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extLst mod="1">
    <p:ext uri="{DCECCB84-F9BA-43D5-87BE-67443E8EF086}">
      <p15:sldGuideLst xmlns:p15="http://schemas.microsoft.com/office/powerpoint/2012/main">
        <p15:guide id="1" pos="2880">
          <p15:clr>
            <a:srgbClr val="FBAE40"/>
          </p15:clr>
        </p15:guide>
        <p15:guide id="2" pos="5193">
          <p15:clr>
            <a:srgbClr val="FBAE40"/>
          </p15:clr>
        </p15:guide>
        <p15:guide id="5" pos="1620">
          <p15:clr>
            <a:srgbClr val="FBAE40"/>
          </p15:clr>
        </p15:guide>
        <p15:guide id="6" pos="2921">
          <p15:clr>
            <a:srgbClr val="FBAE40"/>
          </p15:clr>
        </p15:guide>
        <p15:guide id="7" pos="2160" userDrawn="1">
          <p15:clr>
            <a:srgbClr val="FBAE40"/>
          </p15:clr>
        </p15:guide>
        <p15:guide id="8" pos="3895"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1_封面">
    <p:bg>
      <p:bgPr>
        <a:solidFill>
          <a:schemeClr val="accent1"/>
        </a:solidFill>
        <a:effectLst/>
      </p:bgPr>
    </p:bg>
    <p:spTree>
      <p:nvGrpSpPr>
        <p:cNvPr id="1" name=""/>
        <p:cNvGrpSpPr/>
        <p:nvPr/>
      </p:nvGrpSpPr>
      <p:grpSpPr>
        <a:xfrm>
          <a:off x="0" y="0"/>
          <a:ext cx="0" cy="0"/>
          <a:chOff x="0" y="0"/>
          <a:chExt cx="0" cy="0"/>
        </a:xfrm>
      </p:grpSpPr>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07760" y="5815086"/>
            <a:ext cx="2458720" cy="650876"/>
          </a:xfrm>
          <a:prstGeom prst="rect">
            <a:avLst/>
          </a:prstGeom>
        </p:spPr>
      </p:pic>
      <p:sp>
        <p:nvSpPr>
          <p:cNvPr id="2" name="标题 1"/>
          <p:cNvSpPr>
            <a:spLocks noGrp="1"/>
          </p:cNvSpPr>
          <p:nvPr>
            <p:ph type="title"/>
          </p:nvPr>
        </p:nvSpPr>
        <p:spPr>
          <a:xfrm>
            <a:off x="469123" y="4006448"/>
            <a:ext cx="8325019" cy="1114192"/>
          </a:xfrm>
          <a:prstGeom prst="rect">
            <a:avLst/>
          </a:prstGeom>
        </p:spPr>
        <p:txBody>
          <a:bodyPr anchor="ctr">
            <a:noAutofit/>
          </a:bodyPr>
          <a:lstStyle>
            <a:lvl1pPr algn="l">
              <a:lnSpc>
                <a:spcPct val="100000"/>
              </a:lnSpc>
              <a:defRPr sz="4000" b="1">
                <a:solidFill>
                  <a:schemeClr val="bg1"/>
                </a:solidFill>
                <a:latin typeface="+mj-ea"/>
                <a:ea typeface="+mj-ea"/>
              </a:defRPr>
            </a:lvl1pPr>
          </a:lstStyle>
          <a:p>
            <a:r>
              <a:rPr lang="zh-CN" altLang="en-US" dirty="0" smtClean="0"/>
              <a:t>单击此处编辑母版标题样式</a:t>
            </a:r>
            <a:endParaRPr lang="zh-CN" altLang="en-US" dirty="0"/>
          </a:p>
        </p:txBody>
      </p:sp>
      <p:sp>
        <p:nvSpPr>
          <p:cNvPr id="6" name="副标题 2"/>
          <p:cNvSpPr>
            <a:spLocks noGrp="1"/>
          </p:cNvSpPr>
          <p:nvPr>
            <p:ph type="subTitle" idx="1"/>
          </p:nvPr>
        </p:nvSpPr>
        <p:spPr>
          <a:xfrm>
            <a:off x="469124" y="5245246"/>
            <a:ext cx="5820358" cy="468179"/>
          </a:xfrm>
        </p:spPr>
        <p:txBody>
          <a:bodyPr anchor="ctr">
            <a:noAutofit/>
          </a:bodyPr>
          <a:lstStyle>
            <a:lvl1pPr marL="0" indent="0" algn="l">
              <a:lnSpc>
                <a:spcPct val="100000"/>
              </a:lnSpc>
              <a:buNone/>
              <a:defRPr lang="zh-CN" altLang="en-US" sz="2400" b="0">
                <a:solidFill>
                  <a:schemeClr val="bg1"/>
                </a:solidFill>
                <a:latin typeface="+mn-ea"/>
                <a:cs typeface="+mj-cs"/>
              </a:defRPr>
            </a:lvl1pPr>
          </a:lstStyle>
          <a:p>
            <a:pPr marL="228600" lvl="0" indent="-228600" algn="ctr">
              <a:lnSpc>
                <a:spcPct val="90000"/>
              </a:lnSpc>
              <a:spcBef>
                <a:spcPct val="0"/>
              </a:spcBef>
            </a:pPr>
            <a:r>
              <a:rPr lang="zh-CN" altLang="en-US" smtClean="0"/>
              <a:t>单击以编辑母版副标题样式</a:t>
            </a:r>
            <a:endParaRPr lang="zh-CN" altLang="en-US" dirty="0"/>
          </a:p>
        </p:txBody>
      </p:sp>
      <p:sp>
        <p:nvSpPr>
          <p:cNvPr id="7" name="文本占位符 6"/>
          <p:cNvSpPr>
            <a:spLocks noGrp="1"/>
          </p:cNvSpPr>
          <p:nvPr>
            <p:ph type="body" sz="quarter" idx="10" hasCustomPrompt="1"/>
          </p:nvPr>
        </p:nvSpPr>
        <p:spPr>
          <a:xfrm>
            <a:off x="469124" y="5815087"/>
            <a:ext cx="4159250" cy="499004"/>
          </a:xfrm>
        </p:spPr>
        <p:txBody>
          <a:bodyPr>
            <a:noAutofit/>
          </a:bodyPr>
          <a:lstStyle>
            <a:lvl1pPr marL="0" indent="0">
              <a:lnSpc>
                <a:spcPct val="100000"/>
              </a:lnSpc>
              <a:buNone/>
              <a:defRPr sz="2400">
                <a:solidFill>
                  <a:schemeClr val="bg1"/>
                </a:solidFill>
              </a:defRPr>
            </a:lvl1pPr>
          </a:lstStyle>
          <a:p>
            <a:pPr lvl="0"/>
            <a:r>
              <a:rPr lang="zh-CN" altLang="en-US" dirty="0" smtClean="0"/>
              <a:t>单击此处添加日期</a:t>
            </a:r>
            <a:endParaRPr lang="zh-CN" altLang="en-US" dirty="0"/>
          </a:p>
        </p:txBody>
      </p:sp>
      <p:pic>
        <p:nvPicPr>
          <p:cNvPr id="10" name="图片 9"/>
          <p:cNvPicPr>
            <a:picLocks noChangeAspect="1"/>
          </p:cNvPicPr>
          <p:nvPr/>
        </p:nvPicPr>
        <p:blipFill rotWithShape="1">
          <a:blip r:embed="rId3">
            <a:extLst>
              <a:ext uri="{28A0092B-C50C-407E-A947-70E740481C1C}">
                <a14:useLocalDpi xmlns:a14="http://schemas.microsoft.com/office/drawing/2010/main" val="0"/>
              </a:ext>
            </a:extLst>
          </a:blip>
          <a:srcRect l="78" t="172" r="40" b="-12"/>
          <a:stretch/>
        </p:blipFill>
        <p:spPr>
          <a:xfrm>
            <a:off x="0" y="0"/>
            <a:ext cx="9144000" cy="3899805"/>
          </a:xfrm>
          <a:prstGeom prst="rect">
            <a:avLst/>
          </a:prstGeom>
          <a:ln>
            <a:noFill/>
          </a:ln>
        </p:spPr>
      </p:pic>
      <p:cxnSp>
        <p:nvCxnSpPr>
          <p:cNvPr id="11" name="直接连接符 10"/>
          <p:cNvCxnSpPr/>
          <p:nvPr/>
        </p:nvCxnSpPr>
        <p:spPr>
          <a:xfrm>
            <a:off x="0" y="3899805"/>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8" name="图片 7"/>
          <p:cNvPicPr>
            <a:picLocks noChangeAspect="1"/>
          </p:cNvPicPr>
          <p:nvPr userDrawn="1"/>
        </p:nvPicPr>
        <p:blipFill rotWithShape="1">
          <a:blip r:embed="rId3">
            <a:extLst>
              <a:ext uri="{28A0092B-C50C-407E-A947-70E740481C1C}">
                <a14:useLocalDpi xmlns:a14="http://schemas.microsoft.com/office/drawing/2010/main" val="0"/>
              </a:ext>
            </a:extLst>
          </a:blip>
          <a:srcRect l="78" t="172" r="40" b="-12"/>
          <a:stretch/>
        </p:blipFill>
        <p:spPr>
          <a:xfrm>
            <a:off x="0" y="0"/>
            <a:ext cx="9144000" cy="3899805"/>
          </a:xfrm>
          <a:prstGeom prst="rect">
            <a:avLst/>
          </a:prstGeom>
          <a:ln>
            <a:noFill/>
          </a:ln>
        </p:spPr>
      </p:pic>
      <p:cxnSp>
        <p:nvCxnSpPr>
          <p:cNvPr id="9" name="直接连接符 8"/>
          <p:cNvCxnSpPr/>
          <p:nvPr userDrawn="1"/>
        </p:nvCxnSpPr>
        <p:spPr>
          <a:xfrm>
            <a:off x="0" y="3899805"/>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520609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extLst mod="1">
    <p:ext uri="{DCECCB84-F9BA-43D5-87BE-67443E8EF086}">
      <p15:sldGuideLst xmlns:p15="http://schemas.microsoft.com/office/powerpoint/2012/main">
        <p15:guide id="2" pos="295">
          <p15:clr>
            <a:srgbClr val="FBAE40"/>
          </p15:clr>
        </p15:guide>
        <p15:guide id="3" orient="horz" pos="2160">
          <p15:clr>
            <a:srgbClr val="FBAE40"/>
          </p15:clr>
        </p15:guide>
        <p15:guide id="4" pos="166">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cSld name="封底">
    <p:bg>
      <p:bgPr>
        <a:solidFill>
          <a:schemeClr val="accent1"/>
        </a:solid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603073"/>
            <a:ext cx="9144000" cy="2811780"/>
          </a:xfrm>
          <a:prstGeom prst="rect">
            <a:avLst/>
          </a:prstGeom>
        </p:spPr>
      </p:pic>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8974" y="3608990"/>
            <a:ext cx="3021843" cy="799946"/>
          </a:xfrm>
          <a:prstGeom prst="rect">
            <a:avLst/>
          </a:prstGeom>
        </p:spPr>
      </p:pic>
      <p:sp>
        <p:nvSpPr>
          <p:cNvPr id="3" name="标题 2"/>
          <p:cNvSpPr>
            <a:spLocks noGrp="1"/>
          </p:cNvSpPr>
          <p:nvPr>
            <p:ph type="title"/>
          </p:nvPr>
        </p:nvSpPr>
        <p:spPr>
          <a:xfrm>
            <a:off x="487896" y="1371600"/>
            <a:ext cx="8410492" cy="926932"/>
          </a:xfrm>
        </p:spPr>
        <p:txBody>
          <a:bodyPr>
            <a:noAutofit/>
          </a:bodyPr>
          <a:lstStyle>
            <a:lvl1pPr algn="ctr">
              <a:defRPr sz="6600" b="1">
                <a:solidFill>
                  <a:schemeClr val="bg1"/>
                </a:solidFill>
              </a:defRPr>
            </a:lvl1pPr>
          </a:lstStyle>
          <a:p>
            <a:r>
              <a:rPr lang="zh-CN" altLang="en-US" smtClean="0"/>
              <a:t>单击此处编辑母版标题样式</a:t>
            </a:r>
            <a:endParaRPr lang="zh-CN" altLang="en-US"/>
          </a:p>
        </p:txBody>
      </p:sp>
      <p:pic>
        <p:nvPicPr>
          <p:cNvPr id="5" name="图片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603073"/>
            <a:ext cx="9144000" cy="2811780"/>
          </a:xfrm>
          <a:prstGeom prst="rect">
            <a:avLst/>
          </a:prstGeom>
        </p:spPr>
      </p:pic>
    </p:spTree>
    <p:extLst>
      <p:ext uri="{BB962C8B-B14F-4D97-AF65-F5344CB8AC3E}">
        <p14:creationId xmlns:p14="http://schemas.microsoft.com/office/powerpoint/2010/main" val="13803727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内页">
    <p:spTree>
      <p:nvGrpSpPr>
        <p:cNvPr id="1" name=""/>
        <p:cNvGrpSpPr/>
        <p:nvPr/>
      </p:nvGrpSpPr>
      <p:grpSpPr>
        <a:xfrm>
          <a:off x="0" y="0"/>
          <a:ext cx="0" cy="0"/>
          <a:chOff x="0" y="0"/>
          <a:chExt cx="0" cy="0"/>
        </a:xfrm>
      </p:grpSpPr>
      <p:sp>
        <p:nvSpPr>
          <p:cNvPr id="3" name="内容占位符 2"/>
          <p:cNvSpPr>
            <a:spLocks noGrp="1"/>
          </p:cNvSpPr>
          <p:nvPr>
            <p:ph sz="quarter" idx="10"/>
          </p:nvPr>
        </p:nvSpPr>
        <p:spPr>
          <a:xfrm>
            <a:off x="494025" y="1685678"/>
            <a:ext cx="8372163" cy="492149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dirty="0"/>
          </a:p>
        </p:txBody>
      </p:sp>
      <p:sp>
        <p:nvSpPr>
          <p:cNvPr id="5" name="标题 4"/>
          <p:cNvSpPr>
            <a:spLocks noGrp="1"/>
          </p:cNvSpPr>
          <p:nvPr>
            <p:ph type="title"/>
          </p:nvPr>
        </p:nvSpPr>
        <p:spPr>
          <a:xfrm>
            <a:off x="494024" y="974277"/>
            <a:ext cx="8372163" cy="574183"/>
          </a:xfrm>
          <a:prstGeom prst="rect">
            <a:avLst/>
          </a:prstGeom>
        </p:spPr>
        <p:txBody>
          <a:bodyPr/>
          <a:lstStyle>
            <a:lvl1pPr>
              <a:defRPr sz="3200" b="1">
                <a:solidFill>
                  <a:schemeClr val="accent1"/>
                </a:solidFill>
              </a:defRPr>
            </a:lvl1pPr>
          </a:lstStyle>
          <a:p>
            <a:r>
              <a:rPr lang="zh-CN" altLang="en-US" smtClean="0"/>
              <a:t>单击此处编辑母版标题样式</a:t>
            </a:r>
            <a:endParaRPr lang="zh-CN" altLang="en-US" dirty="0"/>
          </a:p>
        </p:txBody>
      </p:sp>
    </p:spTree>
    <p:extLst>
      <p:ext uri="{BB962C8B-B14F-4D97-AF65-F5344CB8AC3E}">
        <p14:creationId xmlns:p14="http://schemas.microsoft.com/office/powerpoint/2010/main" val="490501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内页-有页码">
    <p:spTree>
      <p:nvGrpSpPr>
        <p:cNvPr id="1" name=""/>
        <p:cNvGrpSpPr/>
        <p:nvPr/>
      </p:nvGrpSpPr>
      <p:grpSpPr>
        <a:xfrm>
          <a:off x="0" y="0"/>
          <a:ext cx="0" cy="0"/>
          <a:chOff x="0" y="0"/>
          <a:chExt cx="0" cy="0"/>
        </a:xfrm>
      </p:grpSpPr>
      <p:sp>
        <p:nvSpPr>
          <p:cNvPr id="3" name="内容占位符 2"/>
          <p:cNvSpPr>
            <a:spLocks noGrp="1"/>
          </p:cNvSpPr>
          <p:nvPr>
            <p:ph sz="quarter" idx="10"/>
          </p:nvPr>
        </p:nvSpPr>
        <p:spPr>
          <a:xfrm>
            <a:off x="494025" y="1685678"/>
            <a:ext cx="8372163" cy="492149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dirty="0"/>
          </a:p>
        </p:txBody>
      </p:sp>
      <p:sp>
        <p:nvSpPr>
          <p:cNvPr id="5" name="标题 4"/>
          <p:cNvSpPr>
            <a:spLocks noGrp="1"/>
          </p:cNvSpPr>
          <p:nvPr>
            <p:ph type="title"/>
          </p:nvPr>
        </p:nvSpPr>
        <p:spPr>
          <a:xfrm>
            <a:off x="494025" y="975600"/>
            <a:ext cx="8372163" cy="576000"/>
          </a:xfrm>
          <a:prstGeom prst="rect">
            <a:avLst/>
          </a:prstGeom>
        </p:spPr>
        <p:txBody>
          <a:bodyPr/>
          <a:lstStyle>
            <a:lvl1pPr>
              <a:defRPr sz="3200" b="1">
                <a:solidFill>
                  <a:schemeClr val="accent1"/>
                </a:solidFill>
              </a:defRPr>
            </a:lvl1pPr>
          </a:lstStyle>
          <a:p>
            <a:r>
              <a:rPr lang="zh-CN" altLang="en-US" smtClean="0"/>
              <a:t>单击此处编辑母版标题样式</a:t>
            </a:r>
            <a:endParaRPr lang="zh-CN" altLang="en-US"/>
          </a:p>
        </p:txBody>
      </p:sp>
      <p:sp>
        <p:nvSpPr>
          <p:cNvPr id="10" name="灯片编号占位符 5"/>
          <p:cNvSpPr txBox="1">
            <a:spLocks/>
          </p:cNvSpPr>
          <p:nvPr/>
        </p:nvSpPr>
        <p:spPr>
          <a:xfrm>
            <a:off x="8697600" y="311755"/>
            <a:ext cx="365165" cy="276999"/>
          </a:xfrm>
          <a:prstGeom prst="rect">
            <a:avLst/>
          </a:prstGeom>
          <a:noFill/>
        </p:spPr>
        <p:txBody>
          <a:bodyPr wrap="none" rtlCol="0">
            <a:spAutoFit/>
          </a:bodyPr>
          <a:lstStyle>
            <a:defPPr>
              <a:defRPr lang="zh-CN"/>
            </a:defPPr>
            <a:lvl1pPr>
              <a:defRPr sz="1200" spc="-60" baseline="0">
                <a:solidFill>
                  <a:schemeClr val="bg1"/>
                </a:solidFill>
                <a:latin typeface="微软雅黑" panose="020B0503020204020204" pitchFamily="34" charset="-122"/>
                <a:ea typeface="微软雅黑" panose="020B0503020204020204" pitchFamily="34" charset="-122"/>
              </a:defRPr>
            </a:lvl1pPr>
          </a:lstStyle>
          <a:p>
            <a:pPr lvl="0"/>
            <a:fld id="{E1703B59-C883-4B8B-974E-AFB30A6C43A7}" type="slidenum">
              <a:rPr lang="zh-CN" altLang="en-US" smtClean="0"/>
              <a:pPr lvl="0"/>
              <a:t>‹#›</a:t>
            </a:fld>
            <a:endParaRPr lang="zh-CN" altLang="en-US" dirty="0"/>
          </a:p>
        </p:txBody>
      </p:sp>
      <p:sp>
        <p:nvSpPr>
          <p:cNvPr id="9" name="文本框 8"/>
          <p:cNvSpPr txBox="1"/>
          <p:nvPr/>
        </p:nvSpPr>
        <p:spPr>
          <a:xfrm>
            <a:off x="8250026" y="311755"/>
            <a:ext cx="578813" cy="276999"/>
          </a:xfrm>
          <a:prstGeom prst="rect">
            <a:avLst/>
          </a:prstGeom>
          <a:noFill/>
        </p:spPr>
        <p:txBody>
          <a:bodyPr wrap="none" rtlCol="0">
            <a:spAutoFit/>
          </a:bodyPr>
          <a:lstStyle/>
          <a:p>
            <a:r>
              <a:rPr lang="en-US" altLang="zh-CN" sz="1200" spc="-60" baseline="0" dirty="0" smtClean="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6597453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内页-极简">
    <p:spTree>
      <p:nvGrpSpPr>
        <p:cNvPr id="1" name=""/>
        <p:cNvGrpSpPr/>
        <p:nvPr/>
      </p:nvGrpSpPr>
      <p:grpSpPr>
        <a:xfrm>
          <a:off x="0" y="0"/>
          <a:ext cx="0" cy="0"/>
          <a:chOff x="0" y="0"/>
          <a:chExt cx="0" cy="0"/>
        </a:xfrm>
      </p:grpSpPr>
      <p:sp>
        <p:nvSpPr>
          <p:cNvPr id="3" name="内容占位符 2"/>
          <p:cNvSpPr>
            <a:spLocks noGrp="1"/>
          </p:cNvSpPr>
          <p:nvPr>
            <p:ph sz="quarter" idx="10"/>
          </p:nvPr>
        </p:nvSpPr>
        <p:spPr>
          <a:xfrm>
            <a:off x="494025" y="1685678"/>
            <a:ext cx="8372163" cy="492149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dirty="0"/>
          </a:p>
        </p:txBody>
      </p:sp>
      <p:sp>
        <p:nvSpPr>
          <p:cNvPr id="5" name="标题 4"/>
          <p:cNvSpPr>
            <a:spLocks noGrp="1"/>
          </p:cNvSpPr>
          <p:nvPr>
            <p:ph type="title"/>
          </p:nvPr>
        </p:nvSpPr>
        <p:spPr>
          <a:xfrm>
            <a:off x="494024" y="974277"/>
            <a:ext cx="8372163" cy="574183"/>
          </a:xfrm>
          <a:prstGeom prst="rect">
            <a:avLst/>
          </a:prstGeom>
        </p:spPr>
        <p:txBody>
          <a:bodyPr/>
          <a:lstStyle>
            <a:lvl1pPr>
              <a:defRPr sz="3200" b="1">
                <a:solidFill>
                  <a:schemeClr val="accent1"/>
                </a:solidFill>
              </a:defRPr>
            </a:lvl1pPr>
          </a:lstStyle>
          <a:p>
            <a:r>
              <a:rPr lang="zh-CN" altLang="en-US" smtClean="0"/>
              <a:t>单击此处编辑母版标题样式</a:t>
            </a:r>
            <a:endParaRPr lang="zh-CN" altLang="en-US" dirty="0"/>
          </a:p>
        </p:txBody>
      </p:sp>
      <p:sp>
        <p:nvSpPr>
          <p:cNvPr id="9" name="矩形 8"/>
          <p:cNvSpPr/>
          <p:nvPr/>
        </p:nvSpPr>
        <p:spPr>
          <a:xfrm>
            <a:off x="0" y="1"/>
            <a:ext cx="9144000" cy="6688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p:cNvPicPr>
            <a:picLocks noChangeAspect="1"/>
          </p:cNvPicPr>
          <p:nvPr/>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04390"/>
            <a:ext cx="459922" cy="460086"/>
          </a:xfrm>
          <a:prstGeom prst="rect">
            <a:avLst/>
          </a:prstGeom>
        </p:spPr>
      </p:pic>
      <p:sp>
        <p:nvSpPr>
          <p:cNvPr id="7" name="矩形 6"/>
          <p:cNvSpPr/>
          <p:nvPr userDrawn="1"/>
        </p:nvSpPr>
        <p:spPr>
          <a:xfrm>
            <a:off x="0" y="1"/>
            <a:ext cx="9144000" cy="6688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userDrawn="1"/>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04390"/>
            <a:ext cx="459922" cy="460086"/>
          </a:xfrm>
          <a:prstGeom prst="rect">
            <a:avLst/>
          </a:prstGeom>
        </p:spPr>
      </p:pic>
    </p:spTree>
    <p:extLst>
      <p:ext uri="{BB962C8B-B14F-4D97-AF65-F5344CB8AC3E}">
        <p14:creationId xmlns:p14="http://schemas.microsoft.com/office/powerpoint/2010/main" val="527283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内页-极简-有页码">
    <p:spTree>
      <p:nvGrpSpPr>
        <p:cNvPr id="1" name=""/>
        <p:cNvGrpSpPr/>
        <p:nvPr/>
      </p:nvGrpSpPr>
      <p:grpSpPr>
        <a:xfrm>
          <a:off x="0" y="0"/>
          <a:ext cx="0" cy="0"/>
          <a:chOff x="0" y="0"/>
          <a:chExt cx="0" cy="0"/>
        </a:xfrm>
      </p:grpSpPr>
      <p:sp>
        <p:nvSpPr>
          <p:cNvPr id="3" name="内容占位符 2"/>
          <p:cNvSpPr>
            <a:spLocks noGrp="1"/>
          </p:cNvSpPr>
          <p:nvPr>
            <p:ph sz="quarter" idx="10"/>
          </p:nvPr>
        </p:nvSpPr>
        <p:spPr>
          <a:xfrm>
            <a:off x="494025" y="1685678"/>
            <a:ext cx="8372163" cy="492149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dirty="0"/>
          </a:p>
        </p:txBody>
      </p:sp>
      <p:sp>
        <p:nvSpPr>
          <p:cNvPr id="5" name="标题 4"/>
          <p:cNvSpPr>
            <a:spLocks noGrp="1"/>
          </p:cNvSpPr>
          <p:nvPr>
            <p:ph type="title"/>
          </p:nvPr>
        </p:nvSpPr>
        <p:spPr>
          <a:xfrm>
            <a:off x="494024" y="974277"/>
            <a:ext cx="8372163" cy="574183"/>
          </a:xfrm>
          <a:prstGeom prst="rect">
            <a:avLst/>
          </a:prstGeom>
        </p:spPr>
        <p:txBody>
          <a:bodyPr/>
          <a:lstStyle>
            <a:lvl1pPr>
              <a:defRPr sz="3200" b="1">
                <a:solidFill>
                  <a:schemeClr val="accent1"/>
                </a:solidFill>
              </a:defRPr>
            </a:lvl1pPr>
          </a:lstStyle>
          <a:p>
            <a:r>
              <a:rPr lang="zh-CN" altLang="en-US" smtClean="0"/>
              <a:t>单击此处编辑母版标题样式</a:t>
            </a:r>
            <a:endParaRPr lang="zh-CN" altLang="en-US" dirty="0"/>
          </a:p>
        </p:txBody>
      </p:sp>
      <p:sp>
        <p:nvSpPr>
          <p:cNvPr id="9" name="矩形 8"/>
          <p:cNvSpPr/>
          <p:nvPr/>
        </p:nvSpPr>
        <p:spPr>
          <a:xfrm>
            <a:off x="0" y="1"/>
            <a:ext cx="9144000" cy="6688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灯片编号占位符 8"/>
          <p:cNvSpPr>
            <a:spLocks noGrp="1"/>
          </p:cNvSpPr>
          <p:nvPr>
            <p:ph type="sldNum" sz="quarter" idx="12"/>
          </p:nvPr>
        </p:nvSpPr>
        <p:spPr>
          <a:xfrm>
            <a:off x="8697600" y="313200"/>
            <a:ext cx="365165" cy="276999"/>
          </a:xfrm>
          <a:prstGeom prst="rect">
            <a:avLst/>
          </a:prstGeom>
          <a:noFill/>
        </p:spPr>
        <p:txBody>
          <a:bodyPr wrap="none" rtlCol="0">
            <a:spAutoFit/>
          </a:bodyPr>
          <a:lstStyle>
            <a:lvl1pPr>
              <a:defRPr lang="zh-CN" altLang="en-US" sz="1200" spc="-60" baseline="0" smtClean="0">
                <a:solidFill>
                  <a:schemeClr val="bg1"/>
                </a:solidFill>
                <a:latin typeface="微软雅黑" panose="020B0503020204020204" pitchFamily="34" charset="-122"/>
                <a:ea typeface="微软雅黑" panose="020B0503020204020204" pitchFamily="34" charset="-122"/>
              </a:defRPr>
            </a:lvl1pPr>
          </a:lstStyle>
          <a:p>
            <a:fld id="{D4CE0C3C-47D3-4455-AB34-8268314DB49D}" type="slidenum">
              <a:rPr lang="en-US" altLang="zh-CN" smtClean="0"/>
              <a:pPr/>
              <a:t>‹#›</a:t>
            </a:fld>
            <a:endParaRPr lang="en-US" altLang="zh-CN"/>
          </a:p>
        </p:txBody>
      </p:sp>
      <p:sp>
        <p:nvSpPr>
          <p:cNvPr id="8" name="文本框 7"/>
          <p:cNvSpPr txBox="1"/>
          <p:nvPr/>
        </p:nvSpPr>
        <p:spPr>
          <a:xfrm>
            <a:off x="8250026" y="311755"/>
            <a:ext cx="578813" cy="276999"/>
          </a:xfrm>
          <a:prstGeom prst="rect">
            <a:avLst/>
          </a:prstGeom>
          <a:noFill/>
        </p:spPr>
        <p:txBody>
          <a:bodyPr wrap="none" rtlCol="0">
            <a:spAutoFit/>
          </a:bodyPr>
          <a:lstStyle/>
          <a:p>
            <a:r>
              <a:rPr lang="en-US" altLang="zh-CN" sz="1200" spc="-60" baseline="0" dirty="0" smtClean="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pic>
        <p:nvPicPr>
          <p:cNvPr id="12" name="图片 11"/>
          <p:cNvPicPr>
            <a:picLocks noChangeAspect="1"/>
          </p:cNvPicPr>
          <p:nvPr/>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04390"/>
            <a:ext cx="459922" cy="460086"/>
          </a:xfrm>
          <a:prstGeom prst="rect">
            <a:avLst/>
          </a:prstGeom>
        </p:spPr>
      </p:pic>
      <p:sp>
        <p:nvSpPr>
          <p:cNvPr id="11" name="矩形 10"/>
          <p:cNvSpPr/>
          <p:nvPr userDrawn="1"/>
        </p:nvSpPr>
        <p:spPr>
          <a:xfrm>
            <a:off x="0" y="1"/>
            <a:ext cx="9144000" cy="6688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userDrawn="1"/>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userDrawn="1"/>
        </p:nvSpPr>
        <p:spPr>
          <a:xfrm>
            <a:off x="8250026" y="311755"/>
            <a:ext cx="578813" cy="276999"/>
          </a:xfrm>
          <a:prstGeom prst="rect">
            <a:avLst/>
          </a:prstGeom>
          <a:noFill/>
        </p:spPr>
        <p:txBody>
          <a:bodyPr wrap="none" rtlCol="0">
            <a:spAutoFit/>
          </a:bodyPr>
          <a:lstStyle/>
          <a:p>
            <a:r>
              <a:rPr lang="en-US" altLang="zh-CN" sz="1200" spc="-60" baseline="0" dirty="0" smtClean="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pic>
        <p:nvPicPr>
          <p:cNvPr id="15" name="图片 14"/>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04390"/>
            <a:ext cx="459922" cy="460086"/>
          </a:xfrm>
          <a:prstGeom prst="rect">
            <a:avLst/>
          </a:prstGeom>
        </p:spPr>
      </p:pic>
    </p:spTree>
    <p:extLst>
      <p:ext uri="{BB962C8B-B14F-4D97-AF65-F5344CB8AC3E}">
        <p14:creationId xmlns:p14="http://schemas.microsoft.com/office/powerpoint/2010/main" val="35711748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hf hdr="0" ftr="0" dt="0"/>
  <p:extLst mod="1">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目录">
    <p:spTree>
      <p:nvGrpSpPr>
        <p:cNvPr id="1" name=""/>
        <p:cNvGrpSpPr/>
        <p:nvPr/>
      </p:nvGrpSpPr>
      <p:grpSpPr>
        <a:xfrm>
          <a:off x="0" y="0"/>
          <a:ext cx="0" cy="0"/>
          <a:chOff x="0" y="0"/>
          <a:chExt cx="0" cy="0"/>
        </a:xfrm>
      </p:grpSpPr>
      <p:pic>
        <p:nvPicPr>
          <p:cNvPr id="10" name="图片 9"/>
          <p:cNvPicPr>
            <a:picLocks noChangeAspect="1"/>
          </p:cNvPicPr>
          <p:nvPr/>
        </p:nvPicPr>
        <p:blipFill>
          <a:blip r:embed="rId2"/>
          <a:stretch>
            <a:fillRect/>
          </a:stretch>
        </p:blipFill>
        <p:spPr>
          <a:xfrm>
            <a:off x="0" y="0"/>
            <a:ext cx="9144793" cy="664522"/>
          </a:xfrm>
          <a:prstGeom prst="rect">
            <a:avLst/>
          </a:prstGeom>
        </p:spPr>
      </p:pic>
      <p:sp>
        <p:nvSpPr>
          <p:cNvPr id="7" name="矩形 6"/>
          <p:cNvSpPr/>
          <p:nvPr/>
        </p:nvSpPr>
        <p:spPr>
          <a:xfrm>
            <a:off x="0" y="5821680"/>
            <a:ext cx="9144000" cy="10363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67293" y="6100771"/>
            <a:ext cx="1958547" cy="518469"/>
          </a:xfrm>
          <a:prstGeom prst="rect">
            <a:avLst/>
          </a:prstGeom>
        </p:spPr>
      </p:pic>
      <p:sp>
        <p:nvSpPr>
          <p:cNvPr id="2" name="标题 1"/>
          <p:cNvSpPr>
            <a:spLocks noGrp="1"/>
          </p:cNvSpPr>
          <p:nvPr>
            <p:ph type="title"/>
          </p:nvPr>
        </p:nvSpPr>
        <p:spPr>
          <a:xfrm>
            <a:off x="323850" y="235137"/>
            <a:ext cx="6474515" cy="337358"/>
          </a:xfrm>
          <a:prstGeom prst="rect">
            <a:avLst/>
          </a:prstGeom>
        </p:spPr>
        <p:txBody>
          <a:bodyPr anchor="ctr"/>
          <a:lstStyle>
            <a:lvl1pPr>
              <a:defRPr sz="2000">
                <a:solidFill>
                  <a:schemeClr val="bg1"/>
                </a:solidFill>
                <a:effectLst/>
              </a:defRPr>
            </a:lvl1pPr>
          </a:lstStyle>
          <a:p>
            <a:r>
              <a:rPr lang="zh-CN" altLang="en-US" smtClean="0"/>
              <a:t>单击此处编辑母版标题样式</a:t>
            </a:r>
            <a:endParaRPr lang="zh-CN" altLang="en-US" dirty="0"/>
          </a:p>
        </p:txBody>
      </p:sp>
      <p:sp>
        <p:nvSpPr>
          <p:cNvPr id="13" name="矩形 12"/>
          <p:cNvSpPr/>
          <p:nvPr/>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651240"/>
            <a:ext cx="9144000" cy="5185064"/>
          </a:xfrm>
          <a:prstGeom prst="rect">
            <a:avLst/>
          </a:prstGeom>
        </p:spPr>
      </p:pic>
      <p:pic>
        <p:nvPicPr>
          <p:cNvPr id="9" name="图片 8"/>
          <p:cNvPicPr>
            <a:picLocks noChangeAspect="1"/>
          </p:cNvPicPr>
          <p:nvPr userDrawn="1"/>
        </p:nvPicPr>
        <p:blipFill>
          <a:blip r:embed="rId2"/>
          <a:stretch>
            <a:fillRect/>
          </a:stretch>
        </p:blipFill>
        <p:spPr>
          <a:xfrm>
            <a:off x="0" y="0"/>
            <a:ext cx="9144793" cy="664522"/>
          </a:xfrm>
          <a:prstGeom prst="rect">
            <a:avLst/>
          </a:prstGeom>
        </p:spPr>
      </p:pic>
      <p:sp>
        <p:nvSpPr>
          <p:cNvPr id="11" name="矩形 10"/>
          <p:cNvSpPr/>
          <p:nvPr userDrawn="1"/>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651240"/>
            <a:ext cx="9144000" cy="5185064"/>
          </a:xfrm>
          <a:prstGeom prst="rect">
            <a:avLst/>
          </a:prstGeom>
        </p:spPr>
      </p:pic>
    </p:spTree>
    <p:extLst>
      <p:ext uri="{BB962C8B-B14F-4D97-AF65-F5344CB8AC3E}">
        <p14:creationId xmlns:p14="http://schemas.microsoft.com/office/powerpoint/2010/main" val="11862498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extLst mod="1">
    <p:ext uri="{DCECCB84-F9BA-43D5-87BE-67443E8EF086}">
      <p15:sldGuideLst xmlns:p15="http://schemas.microsoft.com/office/powerpoint/2012/main">
        <p15:guide id="1" pos="5556">
          <p15:clr>
            <a:srgbClr val="FBAE40"/>
          </p15:clr>
        </p15:guide>
        <p15:guide id="2" pos="204">
          <p15:clr>
            <a:srgbClr val="FBAE40"/>
          </p15:clr>
        </p15:guide>
        <p15:guide id="5" pos="3125">
          <p15:clr>
            <a:srgbClr val="FBAE40"/>
          </p15:clr>
        </p15:guide>
        <p15:guide id="6" pos="115">
          <p15:clr>
            <a:srgbClr val="FBAE40"/>
          </p15:clr>
        </p15:guide>
        <p15:guide id="7" pos="4167" userDrawn="1">
          <p15:clr>
            <a:srgbClr val="FBAE40"/>
          </p15:clr>
        </p15:guide>
        <p15:guide id="8" pos="153"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纯标题">
    <p:spTree>
      <p:nvGrpSpPr>
        <p:cNvPr id="1" name=""/>
        <p:cNvGrpSpPr/>
        <p:nvPr/>
      </p:nvGrpSpPr>
      <p:grpSpPr>
        <a:xfrm>
          <a:off x="0" y="0"/>
          <a:ext cx="0" cy="0"/>
          <a:chOff x="0" y="0"/>
          <a:chExt cx="0" cy="0"/>
        </a:xfrm>
      </p:grpSpPr>
      <p:sp>
        <p:nvSpPr>
          <p:cNvPr id="5" name="标题 4"/>
          <p:cNvSpPr>
            <a:spLocks noGrp="1"/>
          </p:cNvSpPr>
          <p:nvPr>
            <p:ph type="title"/>
          </p:nvPr>
        </p:nvSpPr>
        <p:spPr>
          <a:xfrm>
            <a:off x="494025" y="975600"/>
            <a:ext cx="8372163" cy="574183"/>
          </a:xfrm>
          <a:prstGeom prst="rect">
            <a:avLst/>
          </a:prstGeom>
        </p:spPr>
        <p:txBody>
          <a:bodyPr/>
          <a:lstStyle>
            <a:lvl1pPr>
              <a:defRPr sz="3200" b="1">
                <a:solidFill>
                  <a:schemeClr val="accent1"/>
                </a:solidFill>
              </a:defRPr>
            </a:lvl1pPr>
          </a:lstStyle>
          <a:p>
            <a:r>
              <a:rPr lang="zh-CN" altLang="en-US" smtClean="0"/>
              <a:t>单击此处编辑母版标题样式</a:t>
            </a:r>
            <a:endParaRPr lang="zh-CN" altLang="en-US"/>
          </a:p>
        </p:txBody>
      </p:sp>
    </p:spTree>
    <p:extLst>
      <p:ext uri="{BB962C8B-B14F-4D97-AF65-F5344CB8AC3E}">
        <p14:creationId xmlns:p14="http://schemas.microsoft.com/office/powerpoint/2010/main" val="18665885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纯标题-有页码">
    <p:spTree>
      <p:nvGrpSpPr>
        <p:cNvPr id="1" name=""/>
        <p:cNvGrpSpPr/>
        <p:nvPr/>
      </p:nvGrpSpPr>
      <p:grpSpPr>
        <a:xfrm>
          <a:off x="0" y="0"/>
          <a:ext cx="0" cy="0"/>
          <a:chOff x="0" y="0"/>
          <a:chExt cx="0" cy="0"/>
        </a:xfrm>
      </p:grpSpPr>
      <p:sp>
        <p:nvSpPr>
          <p:cNvPr id="5" name="标题 4"/>
          <p:cNvSpPr>
            <a:spLocks noGrp="1"/>
          </p:cNvSpPr>
          <p:nvPr>
            <p:ph type="title"/>
          </p:nvPr>
        </p:nvSpPr>
        <p:spPr>
          <a:xfrm>
            <a:off x="494025" y="975600"/>
            <a:ext cx="8372163" cy="574183"/>
          </a:xfrm>
          <a:prstGeom prst="rect">
            <a:avLst/>
          </a:prstGeom>
        </p:spPr>
        <p:txBody>
          <a:bodyPr/>
          <a:lstStyle>
            <a:lvl1pPr>
              <a:defRPr sz="3200" b="1">
                <a:solidFill>
                  <a:schemeClr val="accent1"/>
                </a:solidFill>
              </a:defRPr>
            </a:lvl1pPr>
          </a:lstStyle>
          <a:p>
            <a:r>
              <a:rPr lang="zh-CN" altLang="en-US" smtClean="0"/>
              <a:t>单击此处编辑母版标题样式</a:t>
            </a:r>
            <a:endParaRPr lang="zh-CN" altLang="en-US" dirty="0"/>
          </a:p>
        </p:txBody>
      </p:sp>
      <p:sp>
        <p:nvSpPr>
          <p:cNvPr id="10" name="文本框 9"/>
          <p:cNvSpPr txBox="1"/>
          <p:nvPr/>
        </p:nvSpPr>
        <p:spPr>
          <a:xfrm>
            <a:off x="8250026" y="311755"/>
            <a:ext cx="578813" cy="276999"/>
          </a:xfrm>
          <a:prstGeom prst="rect">
            <a:avLst/>
          </a:prstGeom>
          <a:noFill/>
        </p:spPr>
        <p:txBody>
          <a:bodyPr wrap="none" rtlCol="0">
            <a:spAutoFit/>
          </a:bodyPr>
          <a:lstStyle/>
          <a:p>
            <a:r>
              <a:rPr lang="en-US" altLang="zh-CN" sz="1200" spc="-60" baseline="0" dirty="0" smtClean="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sp>
        <p:nvSpPr>
          <p:cNvPr id="12" name="灯片编号占位符 5"/>
          <p:cNvSpPr txBox="1">
            <a:spLocks/>
          </p:cNvSpPr>
          <p:nvPr/>
        </p:nvSpPr>
        <p:spPr>
          <a:xfrm>
            <a:off x="8696565" y="311755"/>
            <a:ext cx="447435" cy="276999"/>
          </a:xfrm>
          <a:prstGeom prst="rect">
            <a:avLst/>
          </a:prstGeom>
          <a:noFill/>
        </p:spPr>
        <p:txBody>
          <a:bodyPr wrap="square" rtlCol="0">
            <a:spAutoFit/>
          </a:bodyPr>
          <a:lstStyle>
            <a:defPPr>
              <a:defRPr lang="zh-CN"/>
            </a:defPPr>
            <a:lvl1pPr>
              <a:defRPr sz="1200" spc="-60" baseline="0">
                <a:solidFill>
                  <a:schemeClr val="bg1"/>
                </a:solidFill>
                <a:latin typeface="微软雅黑" panose="020B0503020204020204" pitchFamily="34" charset="-122"/>
                <a:ea typeface="微软雅黑" panose="020B0503020204020204" pitchFamily="34" charset="-122"/>
              </a:defRPr>
            </a:lvl1pPr>
          </a:lstStyle>
          <a:p>
            <a:pPr lvl="0"/>
            <a:fld id="{7E0B4DC1-AB35-4259-8072-EA8F5B8A0BBF}" type="slidenum">
              <a:rPr lang="zh-CN" altLang="en-US" smtClean="0"/>
              <a:pPr lvl="0"/>
              <a:t>‹#›</a:t>
            </a:fld>
            <a:endParaRPr lang="zh-CN" altLang="en-US" dirty="0"/>
          </a:p>
        </p:txBody>
      </p:sp>
    </p:spTree>
    <p:extLst>
      <p:ext uri="{BB962C8B-B14F-4D97-AF65-F5344CB8AC3E}">
        <p14:creationId xmlns:p14="http://schemas.microsoft.com/office/powerpoint/2010/main" val="11326199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空白">
    <p:spTree>
      <p:nvGrpSpPr>
        <p:cNvPr id="1" name=""/>
        <p:cNvGrpSpPr/>
        <p:nvPr/>
      </p:nvGrpSpPr>
      <p:grpSpPr>
        <a:xfrm>
          <a:off x="0" y="0"/>
          <a:ext cx="0" cy="0"/>
          <a:chOff x="0" y="0"/>
          <a:chExt cx="0" cy="0"/>
        </a:xfrm>
      </p:grpSpPr>
      <p:pic>
        <p:nvPicPr>
          <p:cNvPr id="8" name="图片 7"/>
          <p:cNvPicPr>
            <a:picLocks noChangeAspect="1"/>
          </p:cNvPicPr>
          <p:nvPr/>
        </p:nvPicPr>
        <p:blipFill>
          <a:blip r:embed="rId2"/>
          <a:stretch>
            <a:fillRect/>
          </a:stretch>
        </p:blipFill>
        <p:spPr>
          <a:xfrm>
            <a:off x="0" y="0"/>
            <a:ext cx="9144793" cy="664522"/>
          </a:xfrm>
          <a:prstGeom prst="rect">
            <a:avLst/>
          </a:prstGeom>
        </p:spPr>
      </p:pic>
      <p:sp>
        <p:nvSpPr>
          <p:cNvPr id="11" name="矩形 10"/>
          <p:cNvSpPr/>
          <p:nvPr/>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13" name="矩形 12"/>
          <p:cNvSpPr/>
          <p:nvPr/>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p:cNvPicPr>
            <a:picLocks noChangeAspect="1"/>
          </p:cNvPicPr>
          <p:nvPr userDrawn="1"/>
        </p:nvPicPr>
        <p:blipFill>
          <a:blip r:embed="rId2"/>
          <a:stretch>
            <a:fillRect/>
          </a:stretch>
        </p:blipFill>
        <p:spPr>
          <a:xfrm>
            <a:off x="0" y="0"/>
            <a:ext cx="9144793" cy="664522"/>
          </a:xfrm>
          <a:prstGeom prst="rect">
            <a:avLst/>
          </a:prstGeom>
        </p:spPr>
      </p:pic>
      <p:sp>
        <p:nvSpPr>
          <p:cNvPr id="7" name="矩形 6"/>
          <p:cNvSpPr/>
          <p:nvPr userDrawn="1"/>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10" name="矩形 9"/>
          <p:cNvSpPr/>
          <p:nvPr userDrawn="1"/>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119330335"/>
      </p:ext>
    </p:extLst>
  </p:cSld>
  <p:clrMapOvr>
    <a:masterClrMapping/>
  </p:clrMapOvr>
  <p:transition spd="med">
    <p:push/>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21" Type="http://schemas.openxmlformats.org/officeDocument/2006/relationships/image" Target="../media/image3.emf"/><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microsoft.com/office/2007/relationships/hdphoto" Target="../media/hdphoto1.wdp"/><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2" name="图片 1"/>
          <p:cNvPicPr>
            <a:picLocks noChangeAspect="1"/>
          </p:cNvPicPr>
          <p:nvPr/>
        </p:nvPicPr>
        <p:blipFill>
          <a:blip r:embed="rId18"/>
          <a:stretch>
            <a:fillRect/>
          </a:stretch>
        </p:blipFill>
        <p:spPr>
          <a:xfrm>
            <a:off x="0" y="0"/>
            <a:ext cx="9144793" cy="664522"/>
          </a:xfrm>
          <a:prstGeom prst="rect">
            <a:avLst/>
          </a:prstGeom>
        </p:spPr>
      </p:pic>
      <p:sp>
        <p:nvSpPr>
          <p:cNvPr id="6" name="文本占位符 5"/>
          <p:cNvSpPr>
            <a:spLocks noGrp="1"/>
          </p:cNvSpPr>
          <p:nvPr>
            <p:ph type="body" idx="1"/>
          </p:nvPr>
        </p:nvSpPr>
        <p:spPr>
          <a:xfrm>
            <a:off x="413468" y="1673352"/>
            <a:ext cx="8340421" cy="4999840"/>
          </a:xfrm>
          <a:prstGeom prst="rect">
            <a:avLst/>
          </a:prstGeom>
        </p:spPr>
        <p:txBody>
          <a:bodyPr vert="horz" lIns="91440" tIns="45720" rIns="91440" bIns="45720" rtlCol="0">
            <a:normAutofit/>
          </a:bodyPr>
          <a:lstStyle/>
          <a:p>
            <a:pPr lvl="0"/>
            <a:r>
              <a:rPr lang="zh-CN" altLang="en-US" dirty="0" smtClean="0"/>
              <a:t>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0" name="矩形 9"/>
          <p:cNvSpPr/>
          <p:nvPr/>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p:cNvPicPr>
            <a:picLocks noChangeAspect="1"/>
          </p:cNvPicPr>
          <p:nvPr/>
        </p:nvPicPr>
        <p:blipFill>
          <a:blip r:embed="rId19" cstate="print">
            <a:extLst>
              <a:ext uri="{BEBA8EAE-BF5A-486C-A8C5-ECC9F3942E4B}">
                <a14:imgProps xmlns:a14="http://schemas.microsoft.com/office/drawing/2010/main">
                  <a14:imgLayer r:embed="rId20">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13" name="矩形 12"/>
          <p:cNvSpPr/>
          <p:nvPr/>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 name="图片 13"/>
          <p:cNvPicPr>
            <a:picLocks noChangeAspect="1"/>
          </p:cNvPicPr>
          <p:nvPr/>
        </p:nvPicPr>
        <p:blipFill>
          <a:blip r:embed="rId21"/>
          <a:stretch>
            <a:fillRect/>
          </a:stretch>
        </p:blipFill>
        <p:spPr>
          <a:xfrm>
            <a:off x="0" y="1231682"/>
            <a:ext cx="9144000" cy="332713"/>
          </a:xfrm>
          <a:prstGeom prst="rect">
            <a:avLst/>
          </a:prstGeom>
        </p:spPr>
      </p:pic>
      <p:sp>
        <p:nvSpPr>
          <p:cNvPr id="4" name="标题占位符 3"/>
          <p:cNvSpPr>
            <a:spLocks noGrp="1"/>
          </p:cNvSpPr>
          <p:nvPr>
            <p:ph type="title"/>
          </p:nvPr>
        </p:nvSpPr>
        <p:spPr>
          <a:xfrm>
            <a:off x="413468" y="863020"/>
            <a:ext cx="8410492" cy="701375"/>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pic>
        <p:nvPicPr>
          <p:cNvPr id="9" name="图片 8"/>
          <p:cNvPicPr>
            <a:picLocks noChangeAspect="1"/>
          </p:cNvPicPr>
          <p:nvPr userDrawn="1"/>
        </p:nvPicPr>
        <p:blipFill>
          <a:blip r:embed="rId18"/>
          <a:stretch>
            <a:fillRect/>
          </a:stretch>
        </p:blipFill>
        <p:spPr>
          <a:xfrm>
            <a:off x="0" y="0"/>
            <a:ext cx="9144793" cy="664522"/>
          </a:xfrm>
          <a:prstGeom prst="rect">
            <a:avLst/>
          </a:prstGeom>
        </p:spPr>
      </p:pic>
      <p:sp>
        <p:nvSpPr>
          <p:cNvPr id="11" name="矩形 10"/>
          <p:cNvSpPr/>
          <p:nvPr userDrawn="1"/>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图片 14"/>
          <p:cNvPicPr>
            <a:picLocks noChangeAspect="1"/>
          </p:cNvPicPr>
          <p:nvPr userDrawn="1"/>
        </p:nvPicPr>
        <p:blipFill>
          <a:blip r:embed="rId19" cstate="print">
            <a:extLst>
              <a:ext uri="{BEBA8EAE-BF5A-486C-A8C5-ECC9F3942E4B}">
                <a14:imgProps xmlns:a14="http://schemas.microsoft.com/office/drawing/2010/main">
                  <a14:imgLayer r:embed="rId20">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16" name="矩形 15"/>
          <p:cNvSpPr/>
          <p:nvPr userDrawn="1"/>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片 16"/>
          <p:cNvPicPr>
            <a:picLocks noChangeAspect="1"/>
          </p:cNvPicPr>
          <p:nvPr userDrawn="1"/>
        </p:nvPicPr>
        <p:blipFill>
          <a:blip r:embed="rId21"/>
          <a:stretch>
            <a:fillRect/>
          </a:stretch>
        </p:blipFill>
        <p:spPr>
          <a:xfrm>
            <a:off x="0" y="1231682"/>
            <a:ext cx="9144000" cy="332713"/>
          </a:xfrm>
          <a:prstGeom prst="rect">
            <a:avLst/>
          </a:prstGeom>
        </p:spPr>
      </p:pic>
    </p:spTree>
    <p:extLst>
      <p:ext uri="{BB962C8B-B14F-4D97-AF65-F5344CB8AC3E}">
        <p14:creationId xmlns:p14="http://schemas.microsoft.com/office/powerpoint/2010/main" val="3265737396"/>
      </p:ext>
    </p:extLst>
  </p:cSld>
  <p:clrMap bg1="lt1" tx1="dk1" bg2="lt2" tx2="dk2" accent1="accent1" accent2="accent2" accent3="accent3" accent4="accent4" accent5="accent5" accent6="accent6" hlink="hlink" folHlink="folHlink"/>
  <p:sldLayoutIdLst>
    <p:sldLayoutId id="2147483803" r:id="rId1"/>
    <p:sldLayoutId id="2147483804" r:id="rId2"/>
    <p:sldLayoutId id="2147483805" r:id="rId3"/>
    <p:sldLayoutId id="2147483806" r:id="rId4"/>
    <p:sldLayoutId id="2147483807" r:id="rId5"/>
    <p:sldLayoutId id="2147483808" r:id="rId6"/>
    <p:sldLayoutId id="2147483809" r:id="rId7"/>
    <p:sldLayoutId id="2147483810" r:id="rId8"/>
    <p:sldLayoutId id="2147483811" r:id="rId9"/>
    <p:sldLayoutId id="2147483812" r:id="rId10"/>
    <p:sldLayoutId id="2147483813" r:id="rId11"/>
    <p:sldLayoutId id="2147483814" r:id="rId12"/>
    <p:sldLayoutId id="2147483815" r:id="rId13"/>
    <p:sldLayoutId id="2147483816" r:id="rId14"/>
    <p:sldLayoutId id="2147483817" r:id="rId15"/>
    <p:sldLayoutId id="2147483818" r:id="rId16"/>
  </p:sldLayoutIdLst>
  <p:transition spd="med">
    <p:push/>
  </p:transition>
  <p:timing>
    <p:tnLst>
      <p:par>
        <p:cTn id="1" dur="indefinite" restart="never" nodeType="tmRoot"/>
      </p:par>
    </p:tnLst>
  </p:timing>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0.xml"/><Relationship Id="rId7" Type="http://schemas.openxmlformats.org/officeDocument/2006/relationships/image" Target="../media/image18.png"/><Relationship Id="rId2" Type="http://schemas.openxmlformats.org/officeDocument/2006/relationships/slideLayout" Target="../slideLayouts/slideLayout3.xml"/><Relationship Id="rId1" Type="http://schemas.openxmlformats.org/officeDocument/2006/relationships/vmlDrawing" Target="../drawings/vmlDrawing1.vml"/><Relationship Id="rId6" Type="http://schemas.openxmlformats.org/officeDocument/2006/relationships/image" Target="../media/image16.png"/><Relationship Id="rId5" Type="http://schemas.openxmlformats.org/officeDocument/2006/relationships/image" Target="../media/image15.emf"/><Relationship Id="rId4" Type="http://schemas.openxmlformats.org/officeDocument/2006/relationships/oleObject" Target="../embeddings/oleObject1.bin"/></Relationships>
</file>

<file path=ppt/slides/_rels/slide14.xml.rels><?xml version="1.0" encoding="UTF-8" standalone="yes"?>
<Relationships xmlns="http://schemas.openxmlformats.org/package/2006/relationships"><Relationship Id="rId8" Type="http://schemas.openxmlformats.org/officeDocument/2006/relationships/oleObject" Target="../embeddings/oleObject4.bin"/><Relationship Id="rId3" Type="http://schemas.openxmlformats.org/officeDocument/2006/relationships/notesSlide" Target="../notesSlides/notesSlide11.xml"/><Relationship Id="rId7" Type="http://schemas.openxmlformats.org/officeDocument/2006/relationships/image" Target="../media/image20.emf"/><Relationship Id="rId2" Type="http://schemas.openxmlformats.org/officeDocument/2006/relationships/slideLayout" Target="../slideLayouts/slideLayout3.xml"/><Relationship Id="rId1" Type="http://schemas.openxmlformats.org/officeDocument/2006/relationships/vmlDrawing" Target="../drawings/vmlDrawing2.vml"/><Relationship Id="rId6" Type="http://schemas.openxmlformats.org/officeDocument/2006/relationships/oleObject" Target="../embeddings/oleObject3.bin"/><Relationship Id="rId5" Type="http://schemas.openxmlformats.org/officeDocument/2006/relationships/image" Target="../media/image19.emf"/><Relationship Id="rId4" Type="http://schemas.openxmlformats.org/officeDocument/2006/relationships/oleObject" Target="../embeddings/oleObject2.bin"/><Relationship Id="rId9" Type="http://schemas.openxmlformats.org/officeDocument/2006/relationships/image" Target="../media/image21.emf"/></Relationships>
</file>

<file path=ppt/slides/_rels/slide15.xml.rels><?xml version="1.0" encoding="UTF-8" standalone="yes"?>
<Relationships xmlns="http://schemas.openxmlformats.org/package/2006/relationships"><Relationship Id="rId8" Type="http://schemas.openxmlformats.org/officeDocument/2006/relationships/image" Target="../media/image24.emf"/><Relationship Id="rId13" Type="http://schemas.openxmlformats.org/officeDocument/2006/relationships/oleObject" Target="../embeddings/oleObject10.bin"/><Relationship Id="rId3" Type="http://schemas.openxmlformats.org/officeDocument/2006/relationships/oleObject" Target="../embeddings/oleObject5.bin"/><Relationship Id="rId7" Type="http://schemas.openxmlformats.org/officeDocument/2006/relationships/oleObject" Target="../embeddings/oleObject7.bin"/><Relationship Id="rId12" Type="http://schemas.openxmlformats.org/officeDocument/2006/relationships/image" Target="../media/image26.emf"/><Relationship Id="rId2" Type="http://schemas.openxmlformats.org/officeDocument/2006/relationships/slideLayout" Target="../slideLayouts/slideLayout3.xml"/><Relationship Id="rId1" Type="http://schemas.openxmlformats.org/officeDocument/2006/relationships/vmlDrawing" Target="../drawings/vmlDrawing3.vml"/><Relationship Id="rId6" Type="http://schemas.openxmlformats.org/officeDocument/2006/relationships/image" Target="../media/image23.emf"/><Relationship Id="rId11" Type="http://schemas.openxmlformats.org/officeDocument/2006/relationships/oleObject" Target="../embeddings/oleObject9.bin"/><Relationship Id="rId5" Type="http://schemas.openxmlformats.org/officeDocument/2006/relationships/oleObject" Target="../embeddings/oleObject6.bin"/><Relationship Id="rId10" Type="http://schemas.openxmlformats.org/officeDocument/2006/relationships/image" Target="../media/image25.emf"/><Relationship Id="rId4" Type="http://schemas.openxmlformats.org/officeDocument/2006/relationships/image" Target="../media/image22.emf"/><Relationship Id="rId9" Type="http://schemas.openxmlformats.org/officeDocument/2006/relationships/oleObject" Target="../embeddings/oleObject8.bin"/><Relationship Id="rId14" Type="http://schemas.openxmlformats.org/officeDocument/2006/relationships/image" Target="../media/image27.emf"/></Relationships>
</file>

<file path=ppt/slides/_rels/slide16.xml.rels><?xml version="1.0" encoding="UTF-8" standalone="yes"?>
<Relationships xmlns="http://schemas.openxmlformats.org/package/2006/relationships"><Relationship Id="rId8" Type="http://schemas.openxmlformats.org/officeDocument/2006/relationships/oleObject" Target="../embeddings/oleObject13.bin"/><Relationship Id="rId13" Type="http://schemas.openxmlformats.org/officeDocument/2006/relationships/image" Target="../media/image32.emf"/><Relationship Id="rId3" Type="http://schemas.openxmlformats.org/officeDocument/2006/relationships/notesSlide" Target="../notesSlides/notesSlide12.xml"/><Relationship Id="rId7" Type="http://schemas.openxmlformats.org/officeDocument/2006/relationships/image" Target="../media/image29.wmf"/><Relationship Id="rId12" Type="http://schemas.openxmlformats.org/officeDocument/2006/relationships/oleObject" Target="../embeddings/oleObject15.bin"/><Relationship Id="rId17" Type="http://schemas.openxmlformats.org/officeDocument/2006/relationships/image" Target="../media/image34.emf"/><Relationship Id="rId2" Type="http://schemas.openxmlformats.org/officeDocument/2006/relationships/slideLayout" Target="../slideLayouts/slideLayout3.xml"/><Relationship Id="rId16" Type="http://schemas.openxmlformats.org/officeDocument/2006/relationships/oleObject" Target="../embeddings/oleObject17.bin"/><Relationship Id="rId1" Type="http://schemas.openxmlformats.org/officeDocument/2006/relationships/vmlDrawing" Target="../drawings/vmlDrawing4.vml"/><Relationship Id="rId6" Type="http://schemas.openxmlformats.org/officeDocument/2006/relationships/oleObject" Target="../embeddings/oleObject12.bin"/><Relationship Id="rId11" Type="http://schemas.openxmlformats.org/officeDocument/2006/relationships/image" Target="../media/image31.wmf"/><Relationship Id="rId5" Type="http://schemas.openxmlformats.org/officeDocument/2006/relationships/image" Target="../media/image28.wmf"/><Relationship Id="rId15" Type="http://schemas.openxmlformats.org/officeDocument/2006/relationships/image" Target="../media/image33.emf"/><Relationship Id="rId10" Type="http://schemas.openxmlformats.org/officeDocument/2006/relationships/oleObject" Target="../embeddings/oleObject14.bin"/><Relationship Id="rId4" Type="http://schemas.openxmlformats.org/officeDocument/2006/relationships/oleObject" Target="../embeddings/oleObject11.bin"/><Relationship Id="rId9" Type="http://schemas.openxmlformats.org/officeDocument/2006/relationships/image" Target="../media/image30.wmf"/><Relationship Id="rId14" Type="http://schemas.openxmlformats.org/officeDocument/2006/relationships/oleObject" Target="../embeddings/oleObject16.bin"/></Relationships>
</file>

<file path=ppt/slides/_rels/slide17.xml.rels><?xml version="1.0" encoding="UTF-8" standalone="yes"?>
<Relationships xmlns="http://schemas.openxmlformats.org/package/2006/relationships"><Relationship Id="rId8" Type="http://schemas.openxmlformats.org/officeDocument/2006/relationships/image" Target="../media/image28.wmf"/><Relationship Id="rId13" Type="http://schemas.openxmlformats.org/officeDocument/2006/relationships/oleObject" Target="../embeddings/oleObject14.bin"/><Relationship Id="rId3" Type="http://schemas.openxmlformats.org/officeDocument/2006/relationships/oleObject" Target="../embeddings/oleObject18.bin"/><Relationship Id="rId7" Type="http://schemas.openxmlformats.org/officeDocument/2006/relationships/oleObject" Target="../embeddings/oleObject11.bin"/><Relationship Id="rId12" Type="http://schemas.openxmlformats.org/officeDocument/2006/relationships/image" Target="../media/image30.wmf"/><Relationship Id="rId2" Type="http://schemas.openxmlformats.org/officeDocument/2006/relationships/slideLayout" Target="../slideLayouts/slideLayout3.xml"/><Relationship Id="rId16" Type="http://schemas.openxmlformats.org/officeDocument/2006/relationships/image" Target="../media/image37.emf"/><Relationship Id="rId1" Type="http://schemas.openxmlformats.org/officeDocument/2006/relationships/vmlDrawing" Target="../drawings/vmlDrawing5.vml"/><Relationship Id="rId6" Type="http://schemas.openxmlformats.org/officeDocument/2006/relationships/image" Target="../media/image36.emf"/><Relationship Id="rId11" Type="http://schemas.openxmlformats.org/officeDocument/2006/relationships/oleObject" Target="../embeddings/oleObject13.bin"/><Relationship Id="rId5" Type="http://schemas.openxmlformats.org/officeDocument/2006/relationships/oleObject" Target="../embeddings/oleObject19.bin"/><Relationship Id="rId15" Type="http://schemas.openxmlformats.org/officeDocument/2006/relationships/oleObject" Target="../embeddings/oleObject20.bin"/><Relationship Id="rId10" Type="http://schemas.openxmlformats.org/officeDocument/2006/relationships/image" Target="../media/image29.wmf"/><Relationship Id="rId4" Type="http://schemas.openxmlformats.org/officeDocument/2006/relationships/image" Target="../media/image35.emf"/><Relationship Id="rId9" Type="http://schemas.openxmlformats.org/officeDocument/2006/relationships/oleObject" Target="../embeddings/oleObject12.bin"/><Relationship Id="rId14" Type="http://schemas.openxmlformats.org/officeDocument/2006/relationships/image" Target="../media/image31.wmf"/></Relationships>
</file>

<file path=ppt/slides/_rels/slide18.xml.rels><?xml version="1.0" encoding="UTF-8" standalone="yes"?>
<Relationships xmlns="http://schemas.openxmlformats.org/package/2006/relationships"><Relationship Id="rId8" Type="http://schemas.openxmlformats.org/officeDocument/2006/relationships/image" Target="../media/image40.jpg"/><Relationship Id="rId3" Type="http://schemas.openxmlformats.org/officeDocument/2006/relationships/notesSlide" Target="../notesSlides/notesSlide13.xml"/><Relationship Id="rId7" Type="http://schemas.openxmlformats.org/officeDocument/2006/relationships/image" Target="../media/image39.emf"/><Relationship Id="rId2" Type="http://schemas.openxmlformats.org/officeDocument/2006/relationships/slideLayout" Target="../slideLayouts/slideLayout3.xml"/><Relationship Id="rId1" Type="http://schemas.openxmlformats.org/officeDocument/2006/relationships/vmlDrawing" Target="../drawings/vmlDrawing6.vml"/><Relationship Id="rId6" Type="http://schemas.openxmlformats.org/officeDocument/2006/relationships/oleObject" Target="../embeddings/oleObject22.bin"/><Relationship Id="rId5" Type="http://schemas.openxmlformats.org/officeDocument/2006/relationships/image" Target="../media/image38.emf"/><Relationship Id="rId4" Type="http://schemas.openxmlformats.org/officeDocument/2006/relationships/oleObject" Target="../embeddings/oleObject21.bin"/></Relationships>
</file>

<file path=ppt/slides/_rels/slide19.xml.rels><?xml version="1.0" encoding="UTF-8" standalone="yes"?>
<Relationships xmlns="http://schemas.openxmlformats.org/package/2006/relationships"><Relationship Id="rId8" Type="http://schemas.openxmlformats.org/officeDocument/2006/relationships/oleObject" Target="../embeddings/oleObject25.bin"/><Relationship Id="rId13" Type="http://schemas.openxmlformats.org/officeDocument/2006/relationships/image" Target="../media/image45.emf"/><Relationship Id="rId3" Type="http://schemas.openxmlformats.org/officeDocument/2006/relationships/notesSlide" Target="../notesSlides/notesSlide14.xml"/><Relationship Id="rId7" Type="http://schemas.openxmlformats.org/officeDocument/2006/relationships/image" Target="../media/image42.emf"/><Relationship Id="rId12" Type="http://schemas.openxmlformats.org/officeDocument/2006/relationships/oleObject" Target="../embeddings/oleObject27.bin"/><Relationship Id="rId2" Type="http://schemas.openxmlformats.org/officeDocument/2006/relationships/slideLayout" Target="../slideLayouts/slideLayout3.xml"/><Relationship Id="rId1" Type="http://schemas.openxmlformats.org/officeDocument/2006/relationships/vmlDrawing" Target="../drawings/vmlDrawing7.vml"/><Relationship Id="rId6" Type="http://schemas.openxmlformats.org/officeDocument/2006/relationships/oleObject" Target="../embeddings/oleObject24.bin"/><Relationship Id="rId11" Type="http://schemas.openxmlformats.org/officeDocument/2006/relationships/image" Target="../media/image44.emf"/><Relationship Id="rId5" Type="http://schemas.openxmlformats.org/officeDocument/2006/relationships/image" Target="../media/image41.emf"/><Relationship Id="rId15" Type="http://schemas.openxmlformats.org/officeDocument/2006/relationships/image" Target="../media/image46.emf"/><Relationship Id="rId10" Type="http://schemas.openxmlformats.org/officeDocument/2006/relationships/oleObject" Target="../embeddings/oleObject26.bin"/><Relationship Id="rId4" Type="http://schemas.openxmlformats.org/officeDocument/2006/relationships/oleObject" Target="../embeddings/oleObject23.bin"/><Relationship Id="rId9" Type="http://schemas.openxmlformats.org/officeDocument/2006/relationships/image" Target="../media/image43.emf"/><Relationship Id="rId14" Type="http://schemas.openxmlformats.org/officeDocument/2006/relationships/oleObject" Target="../embeddings/oleObject28.bin"/></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8" Type="http://schemas.openxmlformats.org/officeDocument/2006/relationships/oleObject" Target="../embeddings/oleObject31.bin"/><Relationship Id="rId13" Type="http://schemas.openxmlformats.org/officeDocument/2006/relationships/image" Target="../media/image51.wmf"/><Relationship Id="rId18" Type="http://schemas.openxmlformats.org/officeDocument/2006/relationships/oleObject" Target="../embeddings/oleObject36.bin"/><Relationship Id="rId3" Type="http://schemas.openxmlformats.org/officeDocument/2006/relationships/notesSlide" Target="../notesSlides/notesSlide15.xml"/><Relationship Id="rId21" Type="http://schemas.openxmlformats.org/officeDocument/2006/relationships/image" Target="../media/image55.emf"/><Relationship Id="rId7" Type="http://schemas.openxmlformats.org/officeDocument/2006/relationships/image" Target="../media/image48.wmf"/><Relationship Id="rId12" Type="http://schemas.openxmlformats.org/officeDocument/2006/relationships/oleObject" Target="../embeddings/oleObject33.bin"/><Relationship Id="rId17" Type="http://schemas.openxmlformats.org/officeDocument/2006/relationships/image" Target="../media/image53.emf"/><Relationship Id="rId2" Type="http://schemas.openxmlformats.org/officeDocument/2006/relationships/slideLayout" Target="../slideLayouts/slideLayout3.xml"/><Relationship Id="rId16" Type="http://schemas.openxmlformats.org/officeDocument/2006/relationships/oleObject" Target="../embeddings/oleObject35.bin"/><Relationship Id="rId20" Type="http://schemas.openxmlformats.org/officeDocument/2006/relationships/oleObject" Target="../embeddings/oleObject37.bin"/><Relationship Id="rId1" Type="http://schemas.openxmlformats.org/officeDocument/2006/relationships/vmlDrawing" Target="../drawings/vmlDrawing8.vml"/><Relationship Id="rId6" Type="http://schemas.openxmlformats.org/officeDocument/2006/relationships/oleObject" Target="../embeddings/oleObject30.bin"/><Relationship Id="rId11" Type="http://schemas.openxmlformats.org/officeDocument/2006/relationships/image" Target="../media/image50.wmf"/><Relationship Id="rId5" Type="http://schemas.openxmlformats.org/officeDocument/2006/relationships/image" Target="../media/image47.wmf"/><Relationship Id="rId15" Type="http://schemas.openxmlformats.org/officeDocument/2006/relationships/image" Target="../media/image52.emf"/><Relationship Id="rId10" Type="http://schemas.openxmlformats.org/officeDocument/2006/relationships/oleObject" Target="../embeddings/oleObject32.bin"/><Relationship Id="rId19" Type="http://schemas.openxmlformats.org/officeDocument/2006/relationships/image" Target="../media/image54.emf"/><Relationship Id="rId4" Type="http://schemas.openxmlformats.org/officeDocument/2006/relationships/oleObject" Target="../embeddings/oleObject29.bin"/><Relationship Id="rId9" Type="http://schemas.openxmlformats.org/officeDocument/2006/relationships/image" Target="../media/image49.wmf"/><Relationship Id="rId14" Type="http://schemas.openxmlformats.org/officeDocument/2006/relationships/oleObject" Target="../embeddings/oleObject34.bin"/></Relationships>
</file>

<file path=ppt/slides/_rels/slide21.xml.rels><?xml version="1.0" encoding="UTF-8" standalone="yes"?>
<Relationships xmlns="http://schemas.openxmlformats.org/package/2006/relationships"><Relationship Id="rId3" Type="http://schemas.openxmlformats.org/officeDocument/2006/relationships/oleObject" Target="../embeddings/oleObject38.bin"/><Relationship Id="rId2" Type="http://schemas.openxmlformats.org/officeDocument/2006/relationships/slideLayout" Target="../slideLayouts/slideLayout3.xml"/><Relationship Id="rId1" Type="http://schemas.openxmlformats.org/officeDocument/2006/relationships/vmlDrawing" Target="../drawings/vmlDrawing9.vml"/><Relationship Id="rId6" Type="http://schemas.openxmlformats.org/officeDocument/2006/relationships/image" Target="../media/image57.emf"/><Relationship Id="rId5" Type="http://schemas.openxmlformats.org/officeDocument/2006/relationships/oleObject" Target="../embeddings/oleObject39.bin"/><Relationship Id="rId4" Type="http://schemas.openxmlformats.org/officeDocument/2006/relationships/image" Target="../media/image56.em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8" Type="http://schemas.openxmlformats.org/officeDocument/2006/relationships/image" Target="../media/image60.emf"/><Relationship Id="rId3" Type="http://schemas.openxmlformats.org/officeDocument/2006/relationships/oleObject" Target="../embeddings/oleObject40.bin"/><Relationship Id="rId7" Type="http://schemas.openxmlformats.org/officeDocument/2006/relationships/oleObject" Target="../embeddings/oleObject42.bin"/><Relationship Id="rId12" Type="http://schemas.openxmlformats.org/officeDocument/2006/relationships/image" Target="../media/image62.emf"/><Relationship Id="rId2" Type="http://schemas.openxmlformats.org/officeDocument/2006/relationships/slideLayout" Target="../slideLayouts/slideLayout3.xml"/><Relationship Id="rId1" Type="http://schemas.openxmlformats.org/officeDocument/2006/relationships/vmlDrawing" Target="../drawings/vmlDrawing10.vml"/><Relationship Id="rId6" Type="http://schemas.openxmlformats.org/officeDocument/2006/relationships/image" Target="../media/image59.emf"/><Relationship Id="rId11" Type="http://schemas.openxmlformats.org/officeDocument/2006/relationships/oleObject" Target="../embeddings/oleObject44.bin"/><Relationship Id="rId5" Type="http://schemas.openxmlformats.org/officeDocument/2006/relationships/oleObject" Target="../embeddings/oleObject41.bin"/><Relationship Id="rId10" Type="http://schemas.openxmlformats.org/officeDocument/2006/relationships/image" Target="../media/image61.emf"/><Relationship Id="rId4" Type="http://schemas.openxmlformats.org/officeDocument/2006/relationships/image" Target="../media/image58.emf"/><Relationship Id="rId9" Type="http://schemas.openxmlformats.org/officeDocument/2006/relationships/oleObject" Target="../embeddings/oleObject43.bin"/></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3.xml"/><Relationship Id="rId1" Type="http://schemas.openxmlformats.org/officeDocument/2006/relationships/vmlDrawing" Target="../drawings/vmlDrawing11.vml"/><Relationship Id="rId5" Type="http://schemas.openxmlformats.org/officeDocument/2006/relationships/image" Target="../media/image63.emf"/><Relationship Id="rId4" Type="http://schemas.openxmlformats.org/officeDocument/2006/relationships/oleObject" Target="../embeddings/oleObject45.bin"/></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8" Type="http://schemas.openxmlformats.org/officeDocument/2006/relationships/oleObject" Target="../embeddings/oleObject48.bin"/><Relationship Id="rId3" Type="http://schemas.openxmlformats.org/officeDocument/2006/relationships/notesSlide" Target="../notesSlides/notesSlide17.xml"/><Relationship Id="rId7" Type="http://schemas.openxmlformats.org/officeDocument/2006/relationships/image" Target="../media/image65.emf"/><Relationship Id="rId12" Type="http://schemas.openxmlformats.org/officeDocument/2006/relationships/image" Target="../media/image68.png"/><Relationship Id="rId2" Type="http://schemas.openxmlformats.org/officeDocument/2006/relationships/slideLayout" Target="../slideLayouts/slideLayout3.xml"/><Relationship Id="rId1" Type="http://schemas.openxmlformats.org/officeDocument/2006/relationships/vmlDrawing" Target="../drawings/vmlDrawing12.vml"/><Relationship Id="rId6" Type="http://schemas.openxmlformats.org/officeDocument/2006/relationships/oleObject" Target="../embeddings/oleObject47.bin"/><Relationship Id="rId11" Type="http://schemas.openxmlformats.org/officeDocument/2006/relationships/image" Target="../media/image67.emf"/><Relationship Id="rId5" Type="http://schemas.openxmlformats.org/officeDocument/2006/relationships/image" Target="../media/image64.emf"/><Relationship Id="rId10" Type="http://schemas.openxmlformats.org/officeDocument/2006/relationships/oleObject" Target="../embeddings/oleObject49.bin"/><Relationship Id="rId4" Type="http://schemas.openxmlformats.org/officeDocument/2006/relationships/oleObject" Target="../embeddings/oleObject46.bin"/><Relationship Id="rId9" Type="http://schemas.openxmlformats.org/officeDocument/2006/relationships/image" Target="../media/image66.emf"/></Relationships>
</file>

<file path=ppt/slides/_rels/slide27.xml.rels><?xml version="1.0" encoding="UTF-8" standalone="yes"?>
<Relationships xmlns="http://schemas.openxmlformats.org/package/2006/relationships"><Relationship Id="rId8" Type="http://schemas.openxmlformats.org/officeDocument/2006/relationships/image" Target="../media/image71.emf"/><Relationship Id="rId13" Type="http://schemas.openxmlformats.org/officeDocument/2006/relationships/image" Target="../media/image74.jpg"/><Relationship Id="rId3" Type="http://schemas.openxmlformats.org/officeDocument/2006/relationships/oleObject" Target="../embeddings/oleObject50.bin"/><Relationship Id="rId7" Type="http://schemas.openxmlformats.org/officeDocument/2006/relationships/oleObject" Target="../embeddings/oleObject52.bin"/><Relationship Id="rId12" Type="http://schemas.openxmlformats.org/officeDocument/2006/relationships/image" Target="../media/image73.emf"/><Relationship Id="rId2" Type="http://schemas.openxmlformats.org/officeDocument/2006/relationships/slideLayout" Target="../slideLayouts/slideLayout3.xml"/><Relationship Id="rId1" Type="http://schemas.openxmlformats.org/officeDocument/2006/relationships/vmlDrawing" Target="../drawings/vmlDrawing13.vml"/><Relationship Id="rId6" Type="http://schemas.openxmlformats.org/officeDocument/2006/relationships/image" Target="../media/image70.emf"/><Relationship Id="rId11" Type="http://schemas.openxmlformats.org/officeDocument/2006/relationships/oleObject" Target="../embeddings/oleObject54.bin"/><Relationship Id="rId5" Type="http://schemas.openxmlformats.org/officeDocument/2006/relationships/oleObject" Target="../embeddings/oleObject51.bin"/><Relationship Id="rId10" Type="http://schemas.openxmlformats.org/officeDocument/2006/relationships/image" Target="../media/image72.emf"/><Relationship Id="rId4" Type="http://schemas.openxmlformats.org/officeDocument/2006/relationships/image" Target="../media/image69.emf"/><Relationship Id="rId9" Type="http://schemas.openxmlformats.org/officeDocument/2006/relationships/oleObject" Target="../embeddings/oleObject53.bin"/></Relationships>
</file>

<file path=ppt/slides/_rels/slide28.xml.rels><?xml version="1.0" encoding="UTF-8" standalone="yes"?>
<Relationships xmlns="http://schemas.openxmlformats.org/package/2006/relationships"><Relationship Id="rId3" Type="http://schemas.openxmlformats.org/officeDocument/2006/relationships/oleObject" Target="../embeddings/oleObject55.bin"/><Relationship Id="rId2" Type="http://schemas.openxmlformats.org/officeDocument/2006/relationships/slideLayout" Target="../slideLayouts/slideLayout3.xml"/><Relationship Id="rId1" Type="http://schemas.openxmlformats.org/officeDocument/2006/relationships/vmlDrawing" Target="../drawings/vmlDrawing14.vml"/><Relationship Id="rId6" Type="http://schemas.openxmlformats.org/officeDocument/2006/relationships/image" Target="../media/image77.jpg"/><Relationship Id="rId5" Type="http://schemas.openxmlformats.org/officeDocument/2006/relationships/image" Target="../media/image76.jpg"/><Relationship Id="rId4" Type="http://schemas.openxmlformats.org/officeDocument/2006/relationships/image" Target="../media/image75.emf"/></Relationships>
</file>

<file path=ppt/slides/_rels/slide29.xml.rels><?xml version="1.0" encoding="UTF-8" standalone="yes"?>
<Relationships xmlns="http://schemas.openxmlformats.org/package/2006/relationships"><Relationship Id="rId2" Type="http://schemas.openxmlformats.org/officeDocument/2006/relationships/image" Target="../media/image78.jp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8" Type="http://schemas.openxmlformats.org/officeDocument/2006/relationships/oleObject" Target="../embeddings/oleObject58.bin"/><Relationship Id="rId13" Type="http://schemas.openxmlformats.org/officeDocument/2006/relationships/image" Target="../media/image83.emf"/><Relationship Id="rId3" Type="http://schemas.openxmlformats.org/officeDocument/2006/relationships/notesSlide" Target="../notesSlides/notesSlide18.xml"/><Relationship Id="rId7" Type="http://schemas.openxmlformats.org/officeDocument/2006/relationships/image" Target="../media/image80.emf"/><Relationship Id="rId12" Type="http://schemas.openxmlformats.org/officeDocument/2006/relationships/oleObject" Target="../embeddings/oleObject60.bin"/><Relationship Id="rId2" Type="http://schemas.openxmlformats.org/officeDocument/2006/relationships/slideLayout" Target="../slideLayouts/slideLayout3.xml"/><Relationship Id="rId1" Type="http://schemas.openxmlformats.org/officeDocument/2006/relationships/vmlDrawing" Target="../drawings/vmlDrawing15.vml"/><Relationship Id="rId6" Type="http://schemas.openxmlformats.org/officeDocument/2006/relationships/oleObject" Target="../embeddings/oleObject57.bin"/><Relationship Id="rId11" Type="http://schemas.openxmlformats.org/officeDocument/2006/relationships/image" Target="../media/image82.emf"/><Relationship Id="rId5" Type="http://schemas.openxmlformats.org/officeDocument/2006/relationships/image" Target="../media/image79.emf"/><Relationship Id="rId10" Type="http://schemas.openxmlformats.org/officeDocument/2006/relationships/oleObject" Target="../embeddings/oleObject59.bin"/><Relationship Id="rId4" Type="http://schemas.openxmlformats.org/officeDocument/2006/relationships/oleObject" Target="../embeddings/oleObject56.bin"/><Relationship Id="rId9" Type="http://schemas.openxmlformats.org/officeDocument/2006/relationships/image" Target="../media/image81.emf"/></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84.png"/></Relationships>
</file>

<file path=ppt/slides/_rels/slide34.xml.rels><?xml version="1.0" encoding="UTF-8" standalone="yes"?>
<Relationships xmlns="http://schemas.openxmlformats.org/package/2006/relationships"><Relationship Id="rId2" Type="http://schemas.openxmlformats.org/officeDocument/2006/relationships/image" Target="../media/image85.jpe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86.jpeg"/></Relationships>
</file>

<file path=ppt/slides/_rels/slide36.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88.jpe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89.jpe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22.xml"/><Relationship Id="rId1" Type="http://schemas.openxmlformats.org/officeDocument/2006/relationships/slideLayout" Target="../slideLayouts/slideLayout3.xml"/><Relationship Id="rId5" Type="http://schemas.openxmlformats.org/officeDocument/2006/relationships/image" Target="../media/image92.png"/><Relationship Id="rId4" Type="http://schemas.openxmlformats.org/officeDocument/2006/relationships/image" Target="../media/image91.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8" Type="http://schemas.openxmlformats.org/officeDocument/2006/relationships/image" Target="../media/image98.png"/><Relationship Id="rId3" Type="http://schemas.openxmlformats.org/officeDocument/2006/relationships/image" Target="../media/image900.png"/><Relationship Id="rId7" Type="http://schemas.openxmlformats.org/officeDocument/2006/relationships/image" Target="../media/image97.png"/><Relationship Id="rId2" Type="http://schemas.openxmlformats.org/officeDocument/2006/relationships/notesSlide" Target="../notesSlides/notesSlide24.xml"/><Relationship Id="rId1" Type="http://schemas.openxmlformats.org/officeDocument/2006/relationships/slideLayout" Target="../slideLayouts/slideLayout3.xml"/><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image" Target="../media/image94.png"/></Relationships>
</file>

<file path=ppt/slides/_rels/slide42.xml.rels><?xml version="1.0" encoding="UTF-8" standalone="yes"?>
<Relationships xmlns="http://schemas.openxmlformats.org/package/2006/relationships"><Relationship Id="rId3" Type="http://schemas.openxmlformats.org/officeDocument/2006/relationships/image" Target="../media/image960.png"/><Relationship Id="rId2" Type="http://schemas.openxmlformats.org/officeDocument/2006/relationships/notesSlide" Target="../notesSlides/notesSlide25.xml"/><Relationship Id="rId1" Type="http://schemas.openxmlformats.org/officeDocument/2006/relationships/slideLayout" Target="../slideLayouts/slideLayout3.xml"/><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image" Target="../media/image99.png"/></Relationships>
</file>

<file path=ppt/slides/_rels/slide43.xml.rels><?xml version="1.0" encoding="UTF-8" standalone="yes"?>
<Relationships xmlns="http://schemas.openxmlformats.org/package/2006/relationships"><Relationship Id="rId8" Type="http://schemas.openxmlformats.org/officeDocument/2006/relationships/image" Target="../media/image107.png"/><Relationship Id="rId3" Type="http://schemas.openxmlformats.org/officeDocument/2006/relationships/image" Target="../media/image102.png"/><Relationship Id="rId7" Type="http://schemas.openxmlformats.org/officeDocument/2006/relationships/image" Target="../media/image106.png"/><Relationship Id="rId2" Type="http://schemas.openxmlformats.org/officeDocument/2006/relationships/notesSlide" Target="../notesSlides/notesSlide26.xml"/><Relationship Id="rId1" Type="http://schemas.openxmlformats.org/officeDocument/2006/relationships/slideLayout" Target="../slideLayouts/slideLayout3.xml"/><Relationship Id="rId6" Type="http://schemas.openxmlformats.org/officeDocument/2006/relationships/image" Target="../media/image105.png"/><Relationship Id="rId11" Type="http://schemas.openxmlformats.org/officeDocument/2006/relationships/image" Target="../media/image110.png"/><Relationship Id="rId5" Type="http://schemas.openxmlformats.org/officeDocument/2006/relationships/image" Target="../media/image104.png"/><Relationship Id="rId10" Type="http://schemas.openxmlformats.org/officeDocument/2006/relationships/image" Target="../media/image109.png"/><Relationship Id="rId4" Type="http://schemas.openxmlformats.org/officeDocument/2006/relationships/image" Target="../media/image103.png"/><Relationship Id="rId9" Type="http://schemas.openxmlformats.org/officeDocument/2006/relationships/image" Target="../media/image108.png"/></Relationships>
</file>

<file path=ppt/slides/_rels/slide44.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3.xml"/><Relationship Id="rId5" Type="http://schemas.openxmlformats.org/officeDocument/2006/relationships/image" Target="../media/image114.png"/><Relationship Id="rId4" Type="http://schemas.openxmlformats.org/officeDocument/2006/relationships/image" Target="../media/image11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14.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smtClean="0"/>
              <a:t>计算流体动力学的数值解法（第一讲）</a:t>
            </a:r>
            <a:endParaRPr lang="zh-CN" altLang="en-US" sz="2400" dirty="0"/>
          </a:p>
        </p:txBody>
      </p:sp>
      <p:sp>
        <p:nvSpPr>
          <p:cNvPr id="5" name="副标题 4"/>
          <p:cNvSpPr>
            <a:spLocks noGrp="1"/>
          </p:cNvSpPr>
          <p:nvPr>
            <p:ph type="subTitle" idx="1"/>
          </p:nvPr>
        </p:nvSpPr>
        <p:spPr/>
        <p:txBody>
          <a:bodyPr/>
          <a:lstStyle/>
          <a:p>
            <a:r>
              <a:rPr lang="zh-CN" altLang="en-US" dirty="0" smtClean="0"/>
              <a:t>张锐</a:t>
            </a:r>
            <a:endParaRPr lang="zh-CN" altLang="en-US" dirty="0"/>
          </a:p>
        </p:txBody>
      </p:sp>
      <p:sp>
        <p:nvSpPr>
          <p:cNvPr id="6" name="文本占位符 5"/>
          <p:cNvSpPr>
            <a:spLocks noGrp="1"/>
          </p:cNvSpPr>
          <p:nvPr>
            <p:ph type="body" sz="quarter" idx="10"/>
          </p:nvPr>
        </p:nvSpPr>
        <p:spPr/>
        <p:txBody>
          <a:bodyPr/>
          <a:lstStyle/>
          <a:p>
            <a:r>
              <a:rPr lang="en-US" altLang="zh-CN" dirty="0" smtClean="0"/>
              <a:t>2018</a:t>
            </a:r>
            <a:r>
              <a:rPr lang="zh-CN" altLang="en-US" dirty="0" smtClean="0"/>
              <a:t>年</a:t>
            </a:r>
            <a:r>
              <a:rPr lang="en-US" altLang="zh-CN" dirty="0" smtClean="0"/>
              <a:t>10</a:t>
            </a:r>
            <a:r>
              <a:rPr lang="zh-CN" altLang="en-US" dirty="0" smtClean="0"/>
              <a:t>月</a:t>
            </a:r>
            <a:r>
              <a:rPr lang="en-US" altLang="zh-CN" dirty="0" smtClean="0"/>
              <a:t>24</a:t>
            </a:r>
            <a:r>
              <a:rPr lang="zh-CN" altLang="en-US" dirty="0" smtClean="0"/>
              <a:t>日</a:t>
            </a:r>
            <a:endParaRPr lang="en-US" altLang="zh-CN" dirty="0" smtClean="0"/>
          </a:p>
        </p:txBody>
      </p:sp>
    </p:spTree>
    <p:extLst>
      <p:ext uri="{BB962C8B-B14F-4D97-AF65-F5344CB8AC3E}">
        <p14:creationId xmlns:p14="http://schemas.microsoft.com/office/powerpoint/2010/main" val="20497708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lang="zh-CN" altLang="en-US" dirty="0" smtClean="0"/>
              <a:t>建立控制方程</a:t>
            </a:r>
            <a:endParaRPr lang="en-US" altLang="zh-CN" dirty="0" smtClean="0"/>
          </a:p>
          <a:p>
            <a:r>
              <a:rPr lang="zh-CN" altLang="en-US" dirty="0" smtClean="0"/>
              <a:t>确定边界、初始条件</a:t>
            </a:r>
            <a:endParaRPr lang="en-US" altLang="zh-CN" dirty="0" smtClean="0"/>
          </a:p>
          <a:p>
            <a:r>
              <a:rPr lang="zh-CN" altLang="en-US" dirty="0" smtClean="0"/>
              <a:t>划分计算网格</a:t>
            </a:r>
            <a:endParaRPr lang="en-US" altLang="zh-CN" dirty="0" smtClean="0"/>
          </a:p>
          <a:p>
            <a:r>
              <a:rPr lang="zh-CN" altLang="en-US" dirty="0" smtClean="0"/>
              <a:t>建立离散方程</a:t>
            </a:r>
            <a:endParaRPr lang="en-US" altLang="zh-CN" dirty="0" smtClean="0"/>
          </a:p>
          <a:p>
            <a:r>
              <a:rPr lang="zh-CN" altLang="en-US" dirty="0" smtClean="0"/>
              <a:t>离散边界、初始条件</a:t>
            </a:r>
            <a:endParaRPr lang="en-US" altLang="zh-CN" dirty="0" smtClean="0"/>
          </a:p>
          <a:p>
            <a:r>
              <a:rPr lang="zh-CN" altLang="en-US" dirty="0" smtClean="0"/>
              <a:t>给定求解控制参数</a:t>
            </a:r>
            <a:endParaRPr lang="en-US" altLang="zh-CN" dirty="0" smtClean="0"/>
          </a:p>
          <a:p>
            <a:r>
              <a:rPr lang="zh-CN" altLang="en-US" dirty="0" smtClean="0"/>
              <a:t>求解离散方程</a:t>
            </a:r>
            <a:endParaRPr lang="en-US" altLang="zh-CN" dirty="0" smtClean="0"/>
          </a:p>
          <a:p>
            <a:r>
              <a:rPr lang="zh-CN" altLang="en-US" dirty="0" smtClean="0"/>
              <a:t>判断解的收敛性</a:t>
            </a:r>
            <a:endParaRPr lang="en-US" altLang="zh-CN" dirty="0" smtClean="0"/>
          </a:p>
          <a:p>
            <a:r>
              <a:rPr lang="zh-CN" altLang="en-US" dirty="0" smtClean="0"/>
              <a:t>输出结果</a:t>
            </a:r>
            <a:endParaRPr lang="zh-CN" altLang="en-US" dirty="0"/>
          </a:p>
        </p:txBody>
      </p:sp>
      <p:sp>
        <p:nvSpPr>
          <p:cNvPr id="3" name="标题 2"/>
          <p:cNvSpPr>
            <a:spLocks noGrp="1"/>
          </p:cNvSpPr>
          <p:nvPr>
            <p:ph type="title"/>
          </p:nvPr>
        </p:nvSpPr>
        <p:spPr/>
        <p:txBody>
          <a:bodyPr/>
          <a:lstStyle/>
          <a:p>
            <a:r>
              <a:rPr lang="zh-CN" altLang="en-US" dirty="0" smtClean="0"/>
              <a:t>计算流体力学的求解过程</a:t>
            </a:r>
            <a:endParaRPr lang="zh-CN" altLang="en-US" dirty="0"/>
          </a:p>
        </p:txBody>
      </p:sp>
    </p:spTree>
    <p:extLst>
      <p:ext uri="{BB962C8B-B14F-4D97-AF65-F5344CB8AC3E}">
        <p14:creationId xmlns:p14="http://schemas.microsoft.com/office/powerpoint/2010/main" val="4130122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latin typeface="微软雅黑" panose="020B0503020204020204" pitchFamily="34" charset="-122"/>
                <a:ea typeface="微软雅黑" panose="020B0503020204020204" pitchFamily="34" charset="-122"/>
              </a:rPr>
              <a:t>目录 </a:t>
            </a:r>
            <a:r>
              <a:rPr lang="en-US" altLang="zh-CN" dirty="0">
                <a:latin typeface="微软雅黑" panose="020B0503020204020204" pitchFamily="34" charset="-122"/>
                <a:ea typeface="微软雅黑" panose="020B0503020204020204" pitchFamily="34" charset="-122"/>
              </a:rPr>
              <a:t>Contents</a:t>
            </a:r>
            <a:endParaRPr lang="zh-CN" altLang="en-US" dirty="0">
              <a:latin typeface="微软雅黑" panose="020B0503020204020204" pitchFamily="34" charset="-122"/>
              <a:ea typeface="微软雅黑" panose="020B0503020204020204" pitchFamily="34" charset="-122"/>
            </a:endParaRPr>
          </a:p>
        </p:txBody>
      </p:sp>
      <p:sp>
        <p:nvSpPr>
          <p:cNvPr id="4" name="Freeform 10"/>
          <p:cNvSpPr>
            <a:spLocks/>
          </p:cNvSpPr>
          <p:nvPr userDrawn="1"/>
        </p:nvSpPr>
        <p:spPr bwMode="auto">
          <a:xfrm>
            <a:off x="1841535" y="1367357"/>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5" name="文本框 4"/>
          <p:cNvSpPr txBox="1"/>
          <p:nvPr userDrawn="1"/>
        </p:nvSpPr>
        <p:spPr>
          <a:xfrm>
            <a:off x="2071646" y="1303550"/>
            <a:ext cx="383206" cy="443226"/>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1</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7" name="直接连接符 6"/>
          <p:cNvCxnSpPr>
            <a:stCxn id="4" idx="6"/>
          </p:cNvCxnSpPr>
          <p:nvPr/>
        </p:nvCxnSpPr>
        <p:spPr>
          <a:xfrm>
            <a:off x="2534033" y="1711215"/>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2915073" y="1274734"/>
            <a:ext cx="4387392" cy="461665"/>
          </a:xfrm>
          <a:prstGeom prst="rect">
            <a:avLst/>
          </a:prstGeom>
          <a:noFill/>
        </p:spPr>
        <p:txBody>
          <a:bodyPr wrap="square" rtlCol="0">
            <a:spAutoFit/>
          </a:bodyPr>
          <a:lstStyle/>
          <a:p>
            <a:r>
              <a:rPr lang="zh-CN" altLang="en-US" sz="2400" dirty="0" smtClean="0">
                <a:solidFill>
                  <a:schemeClr val="tx1">
                    <a:lumMod val="75000"/>
                    <a:lumOff val="25000"/>
                  </a:schemeClr>
                </a:solidFill>
              </a:rPr>
              <a:t>计算流体力学基础</a:t>
            </a:r>
            <a:endParaRPr lang="zh-CN" altLang="en-US" sz="2400" dirty="0">
              <a:solidFill>
                <a:schemeClr val="tx1">
                  <a:lumMod val="75000"/>
                  <a:lumOff val="25000"/>
                </a:schemeClr>
              </a:solidFill>
            </a:endParaRPr>
          </a:p>
        </p:txBody>
      </p:sp>
      <p:sp>
        <p:nvSpPr>
          <p:cNvPr id="13" name="Freeform 10"/>
          <p:cNvSpPr>
            <a:spLocks/>
          </p:cNvSpPr>
          <p:nvPr userDrawn="1"/>
        </p:nvSpPr>
        <p:spPr bwMode="auto">
          <a:xfrm>
            <a:off x="1841535" y="2287330"/>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14" name="文本框 13"/>
          <p:cNvSpPr txBox="1"/>
          <p:nvPr userDrawn="1"/>
        </p:nvSpPr>
        <p:spPr>
          <a:xfrm>
            <a:off x="2071646" y="2223523"/>
            <a:ext cx="383206" cy="443226"/>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2</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15" name="直接连接符 14"/>
          <p:cNvCxnSpPr>
            <a:stCxn id="13" idx="6"/>
          </p:cNvCxnSpPr>
          <p:nvPr/>
        </p:nvCxnSpPr>
        <p:spPr>
          <a:xfrm>
            <a:off x="2534033" y="2631188"/>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2915073" y="2194707"/>
            <a:ext cx="4387392" cy="461665"/>
          </a:xfrm>
          <a:prstGeom prst="rect">
            <a:avLst/>
          </a:prstGeom>
          <a:noFill/>
        </p:spPr>
        <p:txBody>
          <a:bodyPr wrap="square" rtlCol="0">
            <a:spAutoFit/>
          </a:bodyPr>
          <a:lstStyle/>
          <a:p>
            <a:r>
              <a:rPr lang="zh-CN" altLang="en-US" sz="2400" dirty="0" smtClean="0">
                <a:solidFill>
                  <a:schemeClr val="tx1">
                    <a:lumMod val="75000"/>
                    <a:lumOff val="25000"/>
                  </a:schemeClr>
                </a:solidFill>
              </a:rPr>
              <a:t>有限差分法</a:t>
            </a:r>
            <a:endParaRPr lang="zh-CN" altLang="en-US" sz="2400" dirty="0">
              <a:solidFill>
                <a:schemeClr val="tx1">
                  <a:lumMod val="75000"/>
                  <a:lumOff val="25000"/>
                </a:schemeClr>
              </a:solidFill>
            </a:endParaRPr>
          </a:p>
        </p:txBody>
      </p:sp>
      <p:sp>
        <p:nvSpPr>
          <p:cNvPr id="18" name="Freeform 10"/>
          <p:cNvSpPr>
            <a:spLocks/>
          </p:cNvSpPr>
          <p:nvPr userDrawn="1"/>
        </p:nvSpPr>
        <p:spPr bwMode="auto">
          <a:xfrm>
            <a:off x="1841535" y="3207303"/>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19" name="文本框 18"/>
          <p:cNvSpPr txBox="1"/>
          <p:nvPr userDrawn="1"/>
        </p:nvSpPr>
        <p:spPr>
          <a:xfrm>
            <a:off x="2071646" y="3143496"/>
            <a:ext cx="383206" cy="443226"/>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3</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20" name="直接连接符 19"/>
          <p:cNvCxnSpPr>
            <a:stCxn id="18" idx="6"/>
          </p:cNvCxnSpPr>
          <p:nvPr/>
        </p:nvCxnSpPr>
        <p:spPr>
          <a:xfrm>
            <a:off x="2534033" y="3551161"/>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2915073" y="3114680"/>
            <a:ext cx="4387392" cy="461665"/>
          </a:xfrm>
          <a:prstGeom prst="rect">
            <a:avLst/>
          </a:prstGeom>
          <a:noFill/>
        </p:spPr>
        <p:txBody>
          <a:bodyPr wrap="square" rtlCol="0">
            <a:spAutoFit/>
          </a:bodyPr>
          <a:lstStyle/>
          <a:p>
            <a:r>
              <a:rPr lang="zh-CN" altLang="en-US" sz="2400" dirty="0" smtClean="0">
                <a:solidFill>
                  <a:schemeClr val="tx1">
                    <a:lumMod val="75000"/>
                    <a:lumOff val="25000"/>
                  </a:schemeClr>
                </a:solidFill>
              </a:rPr>
              <a:t>有限元法</a:t>
            </a:r>
            <a:endParaRPr lang="zh-CN" altLang="en-US" sz="2400" dirty="0">
              <a:solidFill>
                <a:schemeClr val="tx1">
                  <a:lumMod val="75000"/>
                  <a:lumOff val="25000"/>
                </a:schemeClr>
              </a:solidFill>
            </a:endParaRPr>
          </a:p>
        </p:txBody>
      </p:sp>
      <p:sp>
        <p:nvSpPr>
          <p:cNvPr id="23" name="Freeform 10"/>
          <p:cNvSpPr>
            <a:spLocks/>
          </p:cNvSpPr>
          <p:nvPr userDrawn="1"/>
        </p:nvSpPr>
        <p:spPr bwMode="auto">
          <a:xfrm>
            <a:off x="1841535" y="4127276"/>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24" name="文本框 23"/>
          <p:cNvSpPr txBox="1"/>
          <p:nvPr userDrawn="1"/>
        </p:nvSpPr>
        <p:spPr>
          <a:xfrm>
            <a:off x="2071646" y="4063469"/>
            <a:ext cx="383206" cy="443226"/>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4</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25" name="直接连接符 24"/>
          <p:cNvCxnSpPr>
            <a:stCxn id="23" idx="6"/>
          </p:cNvCxnSpPr>
          <p:nvPr/>
        </p:nvCxnSpPr>
        <p:spPr>
          <a:xfrm>
            <a:off x="2534033" y="4471134"/>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6" name="文本框 25"/>
          <p:cNvSpPr txBox="1"/>
          <p:nvPr/>
        </p:nvSpPr>
        <p:spPr>
          <a:xfrm>
            <a:off x="2915073" y="4034653"/>
            <a:ext cx="4387392" cy="461665"/>
          </a:xfrm>
          <a:prstGeom prst="rect">
            <a:avLst/>
          </a:prstGeom>
          <a:noFill/>
        </p:spPr>
        <p:txBody>
          <a:bodyPr wrap="square" rtlCol="0">
            <a:spAutoFit/>
          </a:bodyPr>
          <a:lstStyle/>
          <a:p>
            <a:r>
              <a:rPr lang="zh-CN" altLang="en-US" sz="2400" dirty="0" smtClean="0">
                <a:solidFill>
                  <a:schemeClr val="tx1">
                    <a:lumMod val="75000"/>
                    <a:lumOff val="25000"/>
                  </a:schemeClr>
                </a:solidFill>
              </a:rPr>
              <a:t>有限体积法</a:t>
            </a:r>
            <a:endParaRPr lang="zh-CN" altLang="en-US" sz="2400" dirty="0">
              <a:solidFill>
                <a:schemeClr val="tx1">
                  <a:lumMod val="75000"/>
                  <a:lumOff val="25000"/>
                </a:schemeClr>
              </a:solidFill>
            </a:endParaRPr>
          </a:p>
        </p:txBody>
      </p:sp>
      <p:sp>
        <p:nvSpPr>
          <p:cNvPr id="33" name="Freeform 10"/>
          <p:cNvSpPr>
            <a:spLocks/>
          </p:cNvSpPr>
          <p:nvPr userDrawn="1"/>
        </p:nvSpPr>
        <p:spPr bwMode="auto">
          <a:xfrm>
            <a:off x="1841535" y="5047251"/>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34" name="文本框 33"/>
          <p:cNvSpPr txBox="1"/>
          <p:nvPr userDrawn="1"/>
        </p:nvSpPr>
        <p:spPr>
          <a:xfrm>
            <a:off x="2071646" y="4983444"/>
            <a:ext cx="383206" cy="443226"/>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5</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35" name="直接连接符 34"/>
          <p:cNvCxnSpPr>
            <a:stCxn id="33" idx="6"/>
          </p:cNvCxnSpPr>
          <p:nvPr/>
        </p:nvCxnSpPr>
        <p:spPr>
          <a:xfrm>
            <a:off x="2534033" y="5391109"/>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36" name="文本框 35"/>
          <p:cNvSpPr txBox="1"/>
          <p:nvPr/>
        </p:nvSpPr>
        <p:spPr>
          <a:xfrm>
            <a:off x="2915073" y="4954628"/>
            <a:ext cx="4387392" cy="461665"/>
          </a:xfrm>
          <a:prstGeom prst="rect">
            <a:avLst/>
          </a:prstGeom>
          <a:noFill/>
        </p:spPr>
        <p:txBody>
          <a:bodyPr wrap="square" rtlCol="0">
            <a:spAutoFit/>
          </a:bodyPr>
          <a:lstStyle/>
          <a:p>
            <a:r>
              <a:rPr lang="zh-CN" altLang="en-US" sz="2400" dirty="0" smtClean="0">
                <a:solidFill>
                  <a:schemeClr val="tx1">
                    <a:lumMod val="75000"/>
                    <a:lumOff val="25000"/>
                  </a:schemeClr>
                </a:solidFill>
              </a:rPr>
              <a:t>总结</a:t>
            </a:r>
            <a:endParaRPr lang="zh-CN" altLang="en-US" sz="2400" dirty="0">
              <a:solidFill>
                <a:schemeClr val="tx1">
                  <a:lumMod val="75000"/>
                  <a:lumOff val="25000"/>
                </a:schemeClr>
              </a:solidFill>
            </a:endParaRPr>
          </a:p>
        </p:txBody>
      </p:sp>
    </p:spTree>
    <p:extLst>
      <p:ext uri="{BB962C8B-B14F-4D97-AF65-F5344CB8AC3E}">
        <p14:creationId xmlns:p14="http://schemas.microsoft.com/office/powerpoint/2010/main" val="35952792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p:cNvSpPr>
                <a:spLocks noGrp="1"/>
              </p:cNvSpPr>
              <p:nvPr>
                <p:ph sz="quarter" idx="10"/>
              </p:nvPr>
            </p:nvSpPr>
            <p:spPr/>
            <p:txBody>
              <a:bodyPr>
                <a:normAutofit fontScale="92500"/>
              </a:bodyPr>
              <a:lstStyle/>
              <a:p>
                <a:r>
                  <a:rPr lang="zh-CN" altLang="en-US" dirty="0" smtClean="0"/>
                  <a:t>有限差分法</a:t>
                </a:r>
                <a:r>
                  <a:rPr lang="zh-CN" altLang="en-US" dirty="0" smtClean="0">
                    <a:sym typeface="Wingdings" panose="05000000000000000000" pitchFamily="2" charset="2"/>
                  </a:rPr>
                  <a:t>（</a:t>
                </a:r>
                <a:r>
                  <a:rPr lang="en-US" altLang="zh-CN" dirty="0" smtClean="0">
                    <a:sym typeface="Wingdings" panose="05000000000000000000" pitchFamily="2" charset="2"/>
                  </a:rPr>
                  <a:t>FDM</a:t>
                </a:r>
                <a:r>
                  <a:rPr lang="zh-CN" altLang="en-US" dirty="0" smtClean="0">
                    <a:sym typeface="Wingdings" panose="05000000000000000000" pitchFamily="2" charset="2"/>
                  </a:rPr>
                  <a:t>）：将求解域划分为差分网格，用有限个网格节点代替连续的求解域，将偏微分方程的导数用</a:t>
                </a:r>
                <a:r>
                  <a:rPr lang="zh-CN" altLang="en-US" dirty="0" smtClean="0">
                    <a:solidFill>
                      <a:srgbClr val="FF0000"/>
                    </a:solidFill>
                    <a:sym typeface="Wingdings" panose="05000000000000000000" pitchFamily="2" charset="2"/>
                  </a:rPr>
                  <a:t>差商</a:t>
                </a:r>
                <a:r>
                  <a:rPr lang="zh-CN" altLang="en-US" dirty="0" smtClean="0">
                    <a:sym typeface="Wingdings" panose="05000000000000000000" pitchFamily="2" charset="2"/>
                  </a:rPr>
                  <a:t>代替，推导出含有离散点上有限个未知数的</a:t>
                </a:r>
                <a:r>
                  <a:rPr lang="zh-CN" altLang="en-US" dirty="0" smtClean="0">
                    <a:solidFill>
                      <a:srgbClr val="FF0000"/>
                    </a:solidFill>
                    <a:sym typeface="Wingdings" panose="05000000000000000000" pitchFamily="2" charset="2"/>
                  </a:rPr>
                  <a:t>差分方程组</a:t>
                </a:r>
                <a:r>
                  <a:rPr lang="zh-CN" altLang="en-US" dirty="0" smtClean="0">
                    <a:sym typeface="Wingdings" panose="05000000000000000000" pitchFamily="2" charset="2"/>
                  </a:rPr>
                  <a:t>。求差分方程组的解就是微分方程的数值近似解。</a:t>
                </a:r>
                <a:r>
                  <a:rPr lang="en-US" altLang="zh-CN" dirty="0" smtClean="0">
                    <a:sym typeface="Wingdings" panose="05000000000000000000" pitchFamily="2" charset="2"/>
                  </a:rPr>
                  <a:t>——</a:t>
                </a:r>
                <a:r>
                  <a:rPr lang="zh-CN" altLang="en-US" dirty="0" smtClean="0">
                    <a:sym typeface="Wingdings" panose="05000000000000000000" pitchFamily="2" charset="2"/>
                  </a:rPr>
                  <a:t>将微分问题变为代数问题。</a:t>
                </a:r>
                <a:endParaRPr lang="en-US" altLang="zh-CN" dirty="0" smtClean="0">
                  <a:sym typeface="Wingdings" panose="05000000000000000000" pitchFamily="2" charset="2"/>
                </a:endParaRPr>
              </a:p>
              <a:p>
                <a:r>
                  <a:rPr lang="zh-CN" altLang="en-US" dirty="0" smtClean="0"/>
                  <a:t>有限元法（</a:t>
                </a:r>
                <a:r>
                  <a:rPr lang="en-US" altLang="zh-CN" dirty="0" smtClean="0"/>
                  <a:t>FEM</a:t>
                </a:r>
                <a:r>
                  <a:rPr lang="zh-CN" altLang="en-US" dirty="0" smtClean="0"/>
                  <a:t>）：将一个连续的求解域任意分成适当形状的</a:t>
                </a:r>
                <a:r>
                  <a:rPr lang="zh-CN" altLang="en-US" dirty="0" smtClean="0">
                    <a:solidFill>
                      <a:srgbClr val="FF0000"/>
                    </a:solidFill>
                  </a:rPr>
                  <a:t>微小单元</a:t>
                </a:r>
                <a:r>
                  <a:rPr lang="zh-CN" altLang="en-US" dirty="0" smtClean="0"/>
                  <a:t>，并于各个小单元分片构造</a:t>
                </a:r>
                <a:r>
                  <a:rPr lang="zh-CN" altLang="en-US" dirty="0" smtClean="0">
                    <a:solidFill>
                      <a:srgbClr val="FF0000"/>
                    </a:solidFill>
                  </a:rPr>
                  <a:t>插值函数</a:t>
                </a:r>
                <a:r>
                  <a:rPr lang="zh-CN" altLang="en-US" dirty="0" smtClean="0"/>
                  <a:t>，然后根据</a:t>
                </a:r>
                <a:r>
                  <a:rPr lang="zh-CN" altLang="en-US" dirty="0" smtClean="0">
                    <a:solidFill>
                      <a:srgbClr val="FF0000"/>
                    </a:solidFill>
                  </a:rPr>
                  <a:t>极值原理</a:t>
                </a:r>
                <a:r>
                  <a:rPr lang="zh-CN" altLang="en-US" dirty="0" smtClean="0"/>
                  <a:t>（</a:t>
                </a:r>
                <a:r>
                  <a:rPr lang="zh-CN" altLang="en-US" dirty="0" smtClean="0">
                    <a:solidFill>
                      <a:srgbClr val="FF0000"/>
                    </a:solidFill>
                  </a:rPr>
                  <a:t>变分法</a:t>
                </a:r>
                <a:r>
                  <a:rPr lang="zh-CN" altLang="en-US" dirty="0" smtClean="0"/>
                  <a:t>或</a:t>
                </a:r>
                <a:r>
                  <a:rPr lang="zh-CN" altLang="en-US" dirty="0" smtClean="0">
                    <a:solidFill>
                      <a:srgbClr val="FF0000"/>
                    </a:solidFill>
                  </a:rPr>
                  <a:t>加权余量法</a:t>
                </a:r>
                <a:r>
                  <a:rPr lang="zh-CN" altLang="en-US" dirty="0" smtClean="0"/>
                  <a:t>），将控制方程转化为所有单元上的有限元方程，把总体的极值作为各单元极值之和，将局部单元总体合成，形成嵌入了指定边界条件的代数方程组求解该方程组就得到各节点上待求的函数值。</a:t>
                </a:r>
                <a:endParaRPr lang="en-US" altLang="zh-CN" dirty="0" smtClean="0"/>
              </a:p>
              <a:p>
                <a:r>
                  <a:rPr lang="zh-CN" altLang="en-US" dirty="0" smtClean="0"/>
                  <a:t>有限体积法（</a:t>
                </a:r>
                <a:r>
                  <a:rPr lang="en-US" altLang="zh-CN" dirty="0" smtClean="0"/>
                  <a:t>FVM</a:t>
                </a:r>
                <a:r>
                  <a:rPr lang="zh-CN" altLang="en-US" dirty="0" smtClean="0"/>
                  <a:t>）：将计算区域划分为网格，并使每个网格点周围有一个互不重复的</a:t>
                </a:r>
                <a:r>
                  <a:rPr lang="zh-CN" altLang="en-US" dirty="0" smtClean="0">
                    <a:solidFill>
                      <a:srgbClr val="FF0000"/>
                    </a:solidFill>
                  </a:rPr>
                  <a:t>控制体积</a:t>
                </a:r>
                <a:r>
                  <a:rPr lang="zh-CN" altLang="en-US" dirty="0" smtClean="0"/>
                  <a:t>，将待解微分方程对每个控制体积</a:t>
                </a:r>
                <a:r>
                  <a:rPr lang="zh-CN" altLang="en-US" dirty="0" smtClean="0">
                    <a:solidFill>
                      <a:srgbClr val="FF0000"/>
                    </a:solidFill>
                  </a:rPr>
                  <a:t>积分</a:t>
                </a:r>
                <a:r>
                  <a:rPr lang="zh-CN" altLang="en-US" dirty="0" smtClean="0"/>
                  <a:t>，从而得出一组</a:t>
                </a:r>
                <a:r>
                  <a:rPr lang="zh-CN" altLang="en-US" dirty="0" smtClean="0">
                    <a:solidFill>
                      <a:srgbClr val="FF0000"/>
                    </a:solidFill>
                  </a:rPr>
                  <a:t>离散方程</a:t>
                </a:r>
                <a:r>
                  <a:rPr lang="zh-CN" altLang="en-US" dirty="0" smtClean="0"/>
                  <a:t>。其中的未知数是网格点上的因变量</a:t>
                </a:r>
                <a14:m>
                  <m:oMath xmlns:m="http://schemas.openxmlformats.org/officeDocument/2006/math">
                    <m:r>
                      <a:rPr lang="zh-CN" altLang="en-US" i="1" smtClean="0">
                        <a:latin typeface="Cambria Math" panose="02040503050406030204" pitchFamily="18" charset="0"/>
                      </a:rPr>
                      <m:t>𝜙</m:t>
                    </m:r>
                  </m:oMath>
                </a14:m>
                <a:r>
                  <a:rPr lang="zh-CN" altLang="en-US" dirty="0" smtClean="0"/>
                  <a:t>，为了求出控制体积的积分，必须假定</a:t>
                </a:r>
                <a14:m>
                  <m:oMath xmlns:m="http://schemas.openxmlformats.org/officeDocument/2006/math">
                    <m:r>
                      <a:rPr lang="zh-CN" altLang="en-US" i="1">
                        <a:latin typeface="Cambria Math" panose="02040503050406030204" pitchFamily="18" charset="0"/>
                      </a:rPr>
                      <m:t>𝜙</m:t>
                    </m:r>
                  </m:oMath>
                </a14:m>
                <a:r>
                  <a:rPr lang="zh-CN" altLang="en-US" dirty="0" smtClean="0"/>
                  <a:t>值在网格点之间的变化规律。</a:t>
                </a:r>
                <a:r>
                  <a:rPr lang="en-US" altLang="zh-CN" dirty="0" smtClean="0"/>
                  <a:t>——</a:t>
                </a:r>
                <a:r>
                  <a:rPr lang="zh-CN" altLang="en-US" dirty="0" smtClean="0"/>
                  <a:t>子域法加离散</a:t>
                </a:r>
                <a:endParaRPr lang="zh-CN" altLang="en-US" dirty="0"/>
              </a:p>
            </p:txBody>
          </p:sp>
        </mc:Choice>
        <mc:Fallback xmlns="">
          <p:sp>
            <p:nvSpPr>
              <p:cNvPr id="2" name="内容占位符 1"/>
              <p:cNvSpPr>
                <a:spLocks noGrp="1" noRot="1" noChangeAspect="1" noMove="1" noResize="1" noEditPoints="1" noAdjustHandles="1" noChangeArrowheads="1" noChangeShapeType="1" noTextEdit="1"/>
              </p:cNvSpPr>
              <p:nvPr>
                <p:ph sz="quarter" idx="10"/>
              </p:nvPr>
            </p:nvSpPr>
            <p:spPr>
              <a:blipFill>
                <a:blip r:embed="rId3"/>
                <a:stretch>
                  <a:fillRect l="-728" t="-124" r="-728" b="-496"/>
                </a:stretch>
              </a:blipFill>
            </p:spPr>
            <p:txBody>
              <a:bodyPr/>
              <a:lstStyle/>
              <a:p>
                <a:r>
                  <a:rPr lang="zh-CN" altLang="en-US">
                    <a:noFill/>
                  </a:rPr>
                  <a:t> </a:t>
                </a:r>
              </a:p>
            </p:txBody>
          </p:sp>
        </mc:Fallback>
      </mc:AlternateContent>
      <p:sp>
        <p:nvSpPr>
          <p:cNvPr id="3" name="标题 2"/>
          <p:cNvSpPr>
            <a:spLocks noGrp="1"/>
          </p:cNvSpPr>
          <p:nvPr>
            <p:ph type="title"/>
          </p:nvPr>
        </p:nvSpPr>
        <p:spPr/>
        <p:txBody>
          <a:bodyPr/>
          <a:lstStyle/>
          <a:p>
            <a:r>
              <a:rPr lang="zh-CN" altLang="en-US" dirty="0" smtClean="0"/>
              <a:t>常用的离散化方法</a:t>
            </a:r>
            <a:endParaRPr lang="zh-CN" altLang="en-US" dirty="0"/>
          </a:p>
        </p:txBody>
      </p:sp>
    </p:spTree>
    <p:extLst>
      <p:ext uri="{BB962C8B-B14F-4D97-AF65-F5344CB8AC3E}">
        <p14:creationId xmlns:p14="http://schemas.microsoft.com/office/powerpoint/2010/main" val="7604572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lang="zh-CN" altLang="en-US" dirty="0" smtClean="0">
                <a:latin typeface="Times New Roman" panose="02020603050405020304" pitchFamily="18" charset="0"/>
                <a:cs typeface="Times New Roman" panose="02020603050405020304" pitchFamily="18" charset="0"/>
              </a:rPr>
              <a:t>设有</a:t>
            </a:r>
            <a:r>
              <a:rPr lang="en-US" altLang="zh-CN" dirty="0" smtClean="0">
                <a:latin typeface="Times New Roman" panose="02020603050405020304" pitchFamily="18" charset="0"/>
                <a:cs typeface="Times New Roman" panose="02020603050405020304" pitchFamily="18" charset="0"/>
              </a:rPr>
              <a:t>x</a:t>
            </a:r>
            <a:r>
              <a:rPr lang="zh-CN" altLang="en-US" dirty="0" smtClean="0">
                <a:latin typeface="Times New Roman" panose="02020603050405020304" pitchFamily="18" charset="0"/>
                <a:cs typeface="Times New Roman" panose="02020603050405020304" pitchFamily="18" charset="0"/>
              </a:rPr>
              <a:t>的解析函数</a:t>
            </a:r>
            <a:r>
              <a:rPr lang="en-US" altLang="zh-CN" dirty="0" smtClean="0">
                <a:latin typeface="Times New Roman" panose="02020603050405020304" pitchFamily="18" charset="0"/>
                <a:cs typeface="Times New Roman" panose="02020603050405020304" pitchFamily="18" charset="0"/>
              </a:rPr>
              <a:t>y=f(x)</a:t>
            </a:r>
            <a:r>
              <a:rPr lang="zh-CN" altLang="en-US" dirty="0" smtClean="0">
                <a:latin typeface="Times New Roman" panose="02020603050405020304" pitchFamily="18" charset="0"/>
                <a:cs typeface="Times New Roman" panose="02020603050405020304" pitchFamily="18" charset="0"/>
              </a:rPr>
              <a:t>，</a:t>
            </a:r>
            <a:r>
              <a:rPr lang="en-US" altLang="zh-CN" dirty="0" smtClean="0">
                <a:latin typeface="Times New Roman" panose="02020603050405020304" pitchFamily="18" charset="0"/>
                <a:cs typeface="Times New Roman" panose="02020603050405020304" pitchFamily="18" charset="0"/>
              </a:rPr>
              <a:t>y</a:t>
            </a:r>
            <a:r>
              <a:rPr lang="zh-CN" altLang="en-US" dirty="0" smtClean="0">
                <a:latin typeface="Times New Roman" panose="02020603050405020304" pitchFamily="18" charset="0"/>
                <a:cs typeface="Times New Roman" panose="02020603050405020304" pitchFamily="18" charset="0"/>
              </a:rPr>
              <a:t>对</a:t>
            </a:r>
            <a:r>
              <a:rPr lang="en-US" altLang="zh-CN" dirty="0" smtClean="0">
                <a:latin typeface="Times New Roman" panose="02020603050405020304" pitchFamily="18" charset="0"/>
                <a:cs typeface="Times New Roman" panose="02020603050405020304" pitchFamily="18" charset="0"/>
              </a:rPr>
              <a:t>x</a:t>
            </a:r>
            <a:r>
              <a:rPr lang="zh-CN" altLang="en-US" dirty="0" smtClean="0">
                <a:latin typeface="Times New Roman" panose="02020603050405020304" pitchFamily="18" charset="0"/>
                <a:cs typeface="Times New Roman" panose="02020603050405020304" pitchFamily="18" charset="0"/>
              </a:rPr>
              <a:t>的导数为 ：</a:t>
            </a:r>
          </a:p>
          <a:p>
            <a:endParaRPr lang="en-US" altLang="zh-CN" dirty="0" smtClean="0"/>
          </a:p>
          <a:p>
            <a:endParaRPr lang="en-US" altLang="zh-CN" dirty="0"/>
          </a:p>
          <a:p>
            <a:pPr marL="0" indent="0">
              <a:buNone/>
            </a:pPr>
            <a:endParaRPr lang="en-US" altLang="zh-CN" dirty="0" smtClean="0"/>
          </a:p>
          <a:p>
            <a:r>
              <a:rPr lang="zh-CN" altLang="en-US" dirty="0"/>
              <a:t>与微分对应的差分有</a:t>
            </a:r>
            <a:r>
              <a:rPr lang="en-US" altLang="zh-CN" dirty="0">
                <a:latin typeface="Times New Roman" panose="02020603050405020304" pitchFamily="18" charset="0"/>
                <a:cs typeface="Times New Roman" panose="02020603050405020304" pitchFamily="18" charset="0"/>
              </a:rPr>
              <a:t>3</a:t>
            </a:r>
            <a:r>
              <a:rPr lang="zh-CN" altLang="en-US" dirty="0"/>
              <a:t>种形式</a:t>
            </a:r>
          </a:p>
          <a:p>
            <a:endParaRPr lang="en-US" altLang="zh-CN" dirty="0"/>
          </a:p>
        </p:txBody>
      </p:sp>
      <p:sp>
        <p:nvSpPr>
          <p:cNvPr id="3" name="标题 2"/>
          <p:cNvSpPr>
            <a:spLocks noGrp="1"/>
          </p:cNvSpPr>
          <p:nvPr>
            <p:ph type="title"/>
          </p:nvPr>
        </p:nvSpPr>
        <p:spPr/>
        <p:txBody>
          <a:bodyPr/>
          <a:lstStyle/>
          <a:p>
            <a:r>
              <a:rPr lang="zh-CN" altLang="en-US" dirty="0" smtClean="0"/>
              <a:t>差分和逼近误差</a:t>
            </a:r>
            <a:endParaRPr lang="zh-CN" altLang="en-US" dirty="0"/>
          </a:p>
        </p:txBody>
      </p:sp>
      <p:graphicFrame>
        <p:nvGraphicFramePr>
          <p:cNvPr id="4" name="Object 3"/>
          <p:cNvGraphicFramePr>
            <a:graphicFrameLocks noChangeAspect="1"/>
          </p:cNvGraphicFramePr>
          <p:nvPr>
            <p:extLst>
              <p:ext uri="{D42A27DB-BD31-4B8C-83A1-F6EECF244321}">
                <p14:modId xmlns:p14="http://schemas.microsoft.com/office/powerpoint/2010/main" val="451201692"/>
              </p:ext>
            </p:extLst>
          </p:nvPr>
        </p:nvGraphicFramePr>
        <p:xfrm>
          <a:off x="5418085" y="1685678"/>
          <a:ext cx="3191233" cy="542523"/>
        </p:xfrm>
        <a:graphic>
          <a:graphicData uri="http://schemas.openxmlformats.org/presentationml/2006/ole">
            <mc:AlternateContent xmlns:mc="http://schemas.openxmlformats.org/markup-compatibility/2006">
              <mc:Choice xmlns:v="urn:schemas-microsoft-com:vml" Requires="v">
                <p:oleObj spid="_x0000_s1052" name="数式" r:id="rId4" imgW="2311200" imgH="393480" progId="Equation.3">
                  <p:embed/>
                </p:oleObj>
              </mc:Choice>
              <mc:Fallback>
                <p:oleObj name="数式" r:id="rId4" imgW="2311200" imgH="393480" progId="Equation.3">
                  <p:embed/>
                  <p:pic>
                    <p:nvPicPr>
                      <p:cNvPr id="281603"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18085" y="1685678"/>
                        <a:ext cx="3191233" cy="542523"/>
                      </a:xfrm>
                      <a:prstGeom prst="rect">
                        <a:avLst/>
                      </a:prstGeom>
                      <a:noFill/>
                      <a:ln>
                        <a:noFill/>
                      </a:ln>
                      <a:effectLst/>
                    </p:spPr>
                  </p:pic>
                </p:oleObj>
              </mc:Fallback>
            </mc:AlternateContent>
          </a:graphicData>
        </a:graphic>
      </p:graphicFrame>
      <p:pic>
        <p:nvPicPr>
          <p:cNvPr id="6" name="图片 5"/>
          <p:cNvPicPr>
            <a:picLocks noChangeAspect="1"/>
          </p:cNvPicPr>
          <p:nvPr/>
        </p:nvPicPr>
        <p:blipFill>
          <a:blip r:embed="rId6"/>
          <a:stretch>
            <a:fillRect/>
          </a:stretch>
        </p:blipFill>
        <p:spPr>
          <a:xfrm>
            <a:off x="750893" y="2362279"/>
            <a:ext cx="6530123" cy="1207387"/>
          </a:xfrm>
          <a:prstGeom prst="rect">
            <a:avLst/>
          </a:prstGeom>
        </p:spPr>
      </p:pic>
      <p:pic>
        <p:nvPicPr>
          <p:cNvPr id="22" name="图片 21"/>
          <p:cNvPicPr>
            <a:picLocks noChangeAspect="1"/>
          </p:cNvPicPr>
          <p:nvPr/>
        </p:nvPicPr>
        <p:blipFill>
          <a:blip r:embed="rId7"/>
          <a:stretch>
            <a:fillRect/>
          </a:stretch>
        </p:blipFill>
        <p:spPr>
          <a:xfrm>
            <a:off x="750893" y="4246267"/>
            <a:ext cx="7858425" cy="2188654"/>
          </a:xfrm>
          <a:prstGeom prst="rect">
            <a:avLst/>
          </a:prstGeom>
        </p:spPr>
      </p:pic>
    </p:spTree>
    <p:extLst>
      <p:ext uri="{BB962C8B-B14F-4D97-AF65-F5344CB8AC3E}">
        <p14:creationId xmlns:p14="http://schemas.microsoft.com/office/powerpoint/2010/main" val="27812423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lang="zh-CN" altLang="en-US" dirty="0"/>
              <a:t>在数值计算中常用差商近似代替导数</a:t>
            </a:r>
            <a:r>
              <a:rPr lang="zh-CN" altLang="en-US" dirty="0" smtClean="0"/>
              <a:t>。</a:t>
            </a:r>
            <a:r>
              <a:rPr lang="zh-CN" altLang="en-US" dirty="0" smtClean="0">
                <a:solidFill>
                  <a:srgbClr val="FF0000"/>
                </a:solidFill>
              </a:rPr>
              <a:t>差商</a:t>
            </a:r>
            <a:r>
              <a:rPr lang="zh-CN" altLang="en-US" dirty="0">
                <a:solidFill>
                  <a:srgbClr val="FF0000"/>
                </a:solidFill>
              </a:rPr>
              <a:t>与导数之间的误差</a:t>
            </a:r>
            <a:r>
              <a:rPr lang="zh-CN" altLang="en-US" dirty="0"/>
              <a:t>表明差商逼近导数的程度，称为</a:t>
            </a:r>
            <a:r>
              <a:rPr lang="zh-CN" altLang="en-US" dirty="0">
                <a:solidFill>
                  <a:srgbClr val="FF0000"/>
                </a:solidFill>
              </a:rPr>
              <a:t>逼近误差</a:t>
            </a:r>
            <a:r>
              <a:rPr lang="zh-CN" altLang="en-US" dirty="0"/>
              <a:t>。</a:t>
            </a:r>
          </a:p>
          <a:p>
            <a:r>
              <a:rPr lang="zh-CN" altLang="en-US" dirty="0"/>
              <a:t>由函数的</a:t>
            </a:r>
            <a:r>
              <a:rPr lang="en-US" altLang="zh-CN" dirty="0"/>
              <a:t>Taylor</a:t>
            </a:r>
            <a:r>
              <a:rPr lang="zh-CN" altLang="en-US" dirty="0"/>
              <a:t>展开，可以得到逼近误差相对于自变量差分（增量）的量级，称为用差商代替导数的精度，简称为</a:t>
            </a:r>
            <a:r>
              <a:rPr lang="zh-CN" altLang="en-US" dirty="0">
                <a:solidFill>
                  <a:srgbClr val="FF0000"/>
                </a:solidFill>
              </a:rPr>
              <a:t>差商的精度</a:t>
            </a:r>
            <a:r>
              <a:rPr lang="zh-CN" altLang="en-US" dirty="0"/>
              <a:t>。</a:t>
            </a:r>
          </a:p>
          <a:p>
            <a:endParaRPr lang="en-US" altLang="zh-CN" dirty="0" smtClean="0"/>
          </a:p>
        </p:txBody>
      </p:sp>
      <p:sp>
        <p:nvSpPr>
          <p:cNvPr id="3" name="标题 2"/>
          <p:cNvSpPr>
            <a:spLocks noGrp="1"/>
          </p:cNvSpPr>
          <p:nvPr>
            <p:ph type="title"/>
          </p:nvPr>
        </p:nvSpPr>
        <p:spPr/>
        <p:txBody>
          <a:bodyPr/>
          <a:lstStyle/>
          <a:p>
            <a:r>
              <a:rPr lang="zh-CN" altLang="en-US" dirty="0" smtClean="0"/>
              <a:t>差分和逼近误差</a:t>
            </a:r>
            <a:endParaRPr lang="zh-CN" altLang="en-US" dirty="0"/>
          </a:p>
        </p:txBody>
      </p:sp>
      <p:graphicFrame>
        <p:nvGraphicFramePr>
          <p:cNvPr id="16" name="Object 4"/>
          <p:cNvGraphicFramePr>
            <a:graphicFrameLocks noChangeAspect="1"/>
          </p:cNvGraphicFramePr>
          <p:nvPr>
            <p:extLst>
              <p:ext uri="{D42A27DB-BD31-4B8C-83A1-F6EECF244321}">
                <p14:modId xmlns:p14="http://schemas.microsoft.com/office/powerpoint/2010/main" val="3155349855"/>
              </p:ext>
            </p:extLst>
          </p:nvPr>
        </p:nvGraphicFramePr>
        <p:xfrm>
          <a:off x="1065213" y="4288857"/>
          <a:ext cx="6697662" cy="1052512"/>
        </p:xfrm>
        <a:graphic>
          <a:graphicData uri="http://schemas.openxmlformats.org/presentationml/2006/ole">
            <mc:AlternateContent xmlns:mc="http://schemas.openxmlformats.org/markup-compatibility/2006">
              <mc:Choice xmlns:v="urn:schemas-microsoft-com:vml" Requires="v">
                <p:oleObj spid="_x0000_s2125" name="公式" r:id="rId4" imgW="4038480" imgH="634680" progId="Equation.3">
                  <p:embed/>
                </p:oleObj>
              </mc:Choice>
              <mc:Fallback>
                <p:oleObj name="公式" r:id="rId4" imgW="4038480" imgH="634680" progId="Equation.3">
                  <p:embed/>
                  <p:pic>
                    <p:nvPicPr>
                      <p:cNvPr id="5"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5213" y="4288857"/>
                        <a:ext cx="6697662" cy="10525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7" name="Rectangle 8"/>
          <p:cNvSpPr>
            <a:spLocks noChangeArrowheads="1"/>
          </p:cNvSpPr>
          <p:nvPr/>
        </p:nvSpPr>
        <p:spPr bwMode="auto">
          <a:xfrm>
            <a:off x="6321425" y="4982594"/>
            <a:ext cx="1081088" cy="358775"/>
          </a:xfrm>
          <a:prstGeom prst="rect">
            <a:avLst/>
          </a:prstGeom>
          <a:solidFill>
            <a:srgbClr val="66FF66"/>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b="1" dirty="0"/>
              <a:t>一阶精度</a:t>
            </a:r>
          </a:p>
        </p:txBody>
      </p:sp>
      <p:graphicFrame>
        <p:nvGraphicFramePr>
          <p:cNvPr id="18" name="Object 5"/>
          <p:cNvGraphicFramePr>
            <a:graphicFrameLocks noChangeAspect="1"/>
          </p:cNvGraphicFramePr>
          <p:nvPr>
            <p:extLst>
              <p:ext uri="{D42A27DB-BD31-4B8C-83A1-F6EECF244321}">
                <p14:modId xmlns:p14="http://schemas.microsoft.com/office/powerpoint/2010/main" val="1202294715"/>
              </p:ext>
            </p:extLst>
          </p:nvPr>
        </p:nvGraphicFramePr>
        <p:xfrm>
          <a:off x="1065213" y="5475447"/>
          <a:ext cx="6553200" cy="1033462"/>
        </p:xfrm>
        <a:graphic>
          <a:graphicData uri="http://schemas.openxmlformats.org/presentationml/2006/ole">
            <mc:AlternateContent xmlns:mc="http://schemas.openxmlformats.org/markup-compatibility/2006">
              <mc:Choice xmlns:v="urn:schemas-microsoft-com:vml" Requires="v">
                <p:oleObj spid="_x0000_s2126" name="公式" r:id="rId6" imgW="4025880" imgH="634680" progId="Equation.3">
                  <p:embed/>
                </p:oleObj>
              </mc:Choice>
              <mc:Fallback>
                <p:oleObj name="公式" r:id="rId6" imgW="4025880" imgH="634680" progId="Equation.3">
                  <p:embed/>
                  <p:pic>
                    <p:nvPicPr>
                      <p:cNvPr id="6" name="Object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65213" y="5475447"/>
                        <a:ext cx="6553200" cy="10334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9" name="Rectangle 9"/>
          <p:cNvSpPr>
            <a:spLocks noChangeArrowheads="1"/>
          </p:cNvSpPr>
          <p:nvPr/>
        </p:nvSpPr>
        <p:spPr bwMode="auto">
          <a:xfrm>
            <a:off x="6321425" y="6124734"/>
            <a:ext cx="1081088" cy="358775"/>
          </a:xfrm>
          <a:prstGeom prst="rect">
            <a:avLst/>
          </a:prstGeom>
          <a:solidFill>
            <a:srgbClr val="66FF66"/>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b="1" dirty="0"/>
              <a:t>一阶精度</a:t>
            </a:r>
          </a:p>
        </p:txBody>
      </p:sp>
      <p:graphicFrame>
        <p:nvGraphicFramePr>
          <p:cNvPr id="20" name="Object 3"/>
          <p:cNvGraphicFramePr>
            <a:graphicFrameLocks noChangeAspect="1"/>
          </p:cNvGraphicFramePr>
          <p:nvPr>
            <p:extLst>
              <p:ext uri="{D42A27DB-BD31-4B8C-83A1-F6EECF244321}">
                <p14:modId xmlns:p14="http://schemas.microsoft.com/office/powerpoint/2010/main" val="2942350536"/>
              </p:ext>
            </p:extLst>
          </p:nvPr>
        </p:nvGraphicFramePr>
        <p:xfrm>
          <a:off x="1065213" y="3425702"/>
          <a:ext cx="7415213" cy="720725"/>
        </p:xfrm>
        <a:graphic>
          <a:graphicData uri="http://schemas.openxmlformats.org/presentationml/2006/ole">
            <mc:AlternateContent xmlns:mc="http://schemas.openxmlformats.org/markup-compatibility/2006">
              <mc:Choice xmlns:v="urn:schemas-microsoft-com:vml" Requires="v">
                <p:oleObj spid="_x0000_s2127" name="公式" r:id="rId8" imgW="4317840" imgH="419040" progId="Equation.3">
                  <p:embed/>
                </p:oleObj>
              </mc:Choice>
              <mc:Fallback>
                <p:oleObj name="公式" r:id="rId8" imgW="4317840" imgH="419040" progId="Equation.3">
                  <p:embed/>
                  <p:pic>
                    <p:nvPicPr>
                      <p:cNvPr id="4" name="Object 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65213" y="3425702"/>
                        <a:ext cx="7415213" cy="720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14948519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lang="zh-CN" altLang="en-US" dirty="0" smtClean="0"/>
              <a:t>一阶中心差商和二阶中心差商具有二阶精度：</a:t>
            </a:r>
            <a:endParaRPr lang="en-US" altLang="zh-CN" dirty="0" smtClean="0"/>
          </a:p>
          <a:p>
            <a:endParaRPr lang="en-US" altLang="zh-CN" dirty="0"/>
          </a:p>
          <a:p>
            <a:endParaRPr lang="en-US" altLang="zh-CN" dirty="0" smtClean="0"/>
          </a:p>
          <a:p>
            <a:endParaRPr lang="en-US" altLang="zh-CN" dirty="0"/>
          </a:p>
          <a:p>
            <a:endParaRPr lang="en-US" altLang="zh-CN" dirty="0" smtClean="0"/>
          </a:p>
          <a:p>
            <a:endParaRPr lang="en-US" altLang="zh-CN" dirty="0" smtClean="0"/>
          </a:p>
          <a:p>
            <a:r>
              <a:rPr lang="en-US" altLang="zh-CN" dirty="0" smtClean="0"/>
              <a:t>n</a:t>
            </a:r>
            <a:r>
              <a:rPr lang="zh-CN" altLang="en-US" dirty="0"/>
              <a:t>阶差分的一般形式</a:t>
            </a:r>
          </a:p>
          <a:p>
            <a:endParaRPr lang="en-US" altLang="zh-CN" dirty="0" smtClean="0"/>
          </a:p>
          <a:p>
            <a:r>
              <a:rPr lang="zh-CN" altLang="en-US" dirty="0"/>
              <a:t>式中   ，  为给定整数，通过</a:t>
            </a:r>
            <a:r>
              <a:rPr lang="en-US" altLang="zh-CN" dirty="0"/>
              <a:t>Taylor </a:t>
            </a:r>
            <a:r>
              <a:rPr lang="zh-CN" altLang="en-US" dirty="0"/>
              <a:t>展开可以求出系数</a:t>
            </a:r>
          </a:p>
          <a:p>
            <a:endParaRPr lang="en-US" altLang="zh-CN" dirty="0" smtClean="0"/>
          </a:p>
          <a:p>
            <a:endParaRPr lang="zh-CN" altLang="en-US" dirty="0"/>
          </a:p>
        </p:txBody>
      </p:sp>
      <p:sp>
        <p:nvSpPr>
          <p:cNvPr id="3" name="标题 2"/>
          <p:cNvSpPr>
            <a:spLocks noGrp="1"/>
          </p:cNvSpPr>
          <p:nvPr>
            <p:ph type="title"/>
          </p:nvPr>
        </p:nvSpPr>
        <p:spPr/>
        <p:txBody>
          <a:bodyPr/>
          <a:lstStyle/>
          <a:p>
            <a:r>
              <a:rPr lang="zh-CN" altLang="en-US" dirty="0"/>
              <a:t>差分和逼近误差</a:t>
            </a:r>
          </a:p>
        </p:txBody>
      </p:sp>
      <p:graphicFrame>
        <p:nvGraphicFramePr>
          <p:cNvPr id="7" name="Object 6"/>
          <p:cNvGraphicFramePr>
            <a:graphicFrameLocks noChangeAspect="1"/>
          </p:cNvGraphicFramePr>
          <p:nvPr>
            <p:extLst>
              <p:ext uri="{D42A27DB-BD31-4B8C-83A1-F6EECF244321}">
                <p14:modId xmlns:p14="http://schemas.microsoft.com/office/powerpoint/2010/main" val="2848787196"/>
              </p:ext>
            </p:extLst>
          </p:nvPr>
        </p:nvGraphicFramePr>
        <p:xfrm>
          <a:off x="1014730" y="2379663"/>
          <a:ext cx="5851525" cy="1066800"/>
        </p:xfrm>
        <a:graphic>
          <a:graphicData uri="http://schemas.openxmlformats.org/presentationml/2006/ole">
            <mc:AlternateContent xmlns:mc="http://schemas.openxmlformats.org/markup-compatibility/2006">
              <mc:Choice xmlns:v="urn:schemas-microsoft-com:vml" Requires="v">
                <p:oleObj spid="_x0000_s3224" name="公式" r:id="rId3" imgW="3479760" imgH="634680" progId="Equation.3">
                  <p:embed/>
                </p:oleObj>
              </mc:Choice>
              <mc:Fallback>
                <p:oleObj name="公式" r:id="rId3" imgW="3479760" imgH="634680" progId="Equation.3">
                  <p:embed/>
                  <p:pic>
                    <p:nvPicPr>
                      <p:cNvPr id="284678"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4730" y="2379663"/>
                        <a:ext cx="5851525" cy="1066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 name="Object 7"/>
          <p:cNvGraphicFramePr>
            <a:graphicFrameLocks noChangeAspect="1"/>
          </p:cNvGraphicFramePr>
          <p:nvPr>
            <p:extLst>
              <p:ext uri="{D42A27DB-BD31-4B8C-83A1-F6EECF244321}">
                <p14:modId xmlns:p14="http://schemas.microsoft.com/office/powerpoint/2010/main" val="1107328349"/>
              </p:ext>
            </p:extLst>
          </p:nvPr>
        </p:nvGraphicFramePr>
        <p:xfrm>
          <a:off x="941705" y="3589655"/>
          <a:ext cx="5189537" cy="661988"/>
        </p:xfrm>
        <a:graphic>
          <a:graphicData uri="http://schemas.openxmlformats.org/presentationml/2006/ole">
            <mc:AlternateContent xmlns:mc="http://schemas.openxmlformats.org/markup-compatibility/2006">
              <mc:Choice xmlns:v="urn:schemas-microsoft-com:vml" Requires="v">
                <p:oleObj spid="_x0000_s3225" name="公式" r:id="rId5" imgW="3085920" imgH="393480" progId="Equation.3">
                  <p:embed/>
                </p:oleObj>
              </mc:Choice>
              <mc:Fallback>
                <p:oleObj name="公式" r:id="rId5" imgW="3085920" imgH="393480" progId="Equation.3">
                  <p:embed/>
                  <p:pic>
                    <p:nvPicPr>
                      <p:cNvPr id="284679" name="Object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41705" y="3589655"/>
                        <a:ext cx="5189537" cy="6619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 name="Rectangle 10"/>
          <p:cNvSpPr>
            <a:spLocks noChangeArrowheads="1"/>
          </p:cNvSpPr>
          <p:nvPr/>
        </p:nvSpPr>
        <p:spPr bwMode="auto">
          <a:xfrm>
            <a:off x="6270942" y="3028950"/>
            <a:ext cx="1081088" cy="358775"/>
          </a:xfrm>
          <a:prstGeom prst="rect">
            <a:avLst/>
          </a:prstGeom>
          <a:solidFill>
            <a:srgbClr val="66FF66"/>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b="1" dirty="0"/>
              <a:t>二阶精度</a:t>
            </a:r>
          </a:p>
        </p:txBody>
      </p:sp>
      <p:sp>
        <p:nvSpPr>
          <p:cNvPr id="12" name="Rectangle 11"/>
          <p:cNvSpPr>
            <a:spLocks noChangeArrowheads="1"/>
          </p:cNvSpPr>
          <p:nvPr/>
        </p:nvSpPr>
        <p:spPr bwMode="auto">
          <a:xfrm>
            <a:off x="6270942" y="3749993"/>
            <a:ext cx="1081088" cy="358775"/>
          </a:xfrm>
          <a:prstGeom prst="rect">
            <a:avLst/>
          </a:prstGeom>
          <a:solidFill>
            <a:srgbClr val="66FF66"/>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b="1" dirty="0"/>
              <a:t>二阶精度</a:t>
            </a:r>
          </a:p>
        </p:txBody>
      </p:sp>
      <p:graphicFrame>
        <p:nvGraphicFramePr>
          <p:cNvPr id="13" name="Object 2"/>
          <p:cNvGraphicFramePr>
            <a:graphicFrameLocks noChangeAspect="1"/>
          </p:cNvGraphicFramePr>
          <p:nvPr>
            <p:extLst>
              <p:ext uri="{D42A27DB-BD31-4B8C-83A1-F6EECF244321}">
                <p14:modId xmlns:p14="http://schemas.microsoft.com/office/powerpoint/2010/main" val="3388756301"/>
              </p:ext>
            </p:extLst>
          </p:nvPr>
        </p:nvGraphicFramePr>
        <p:xfrm>
          <a:off x="3182303" y="4402774"/>
          <a:ext cx="3743325" cy="1041400"/>
        </p:xfrm>
        <a:graphic>
          <a:graphicData uri="http://schemas.openxmlformats.org/presentationml/2006/ole">
            <mc:AlternateContent xmlns:mc="http://schemas.openxmlformats.org/markup-compatibility/2006">
              <mc:Choice xmlns:v="urn:schemas-microsoft-com:vml" Requires="v">
                <p:oleObj spid="_x0000_s3226" name="公式" r:id="rId7" imgW="1688760" imgH="469800" progId="Equation.3">
                  <p:embed/>
                </p:oleObj>
              </mc:Choice>
              <mc:Fallback>
                <p:oleObj name="公式" r:id="rId7" imgW="1688760" imgH="469800" progId="Equation.3">
                  <p:embed/>
                  <p:pic>
                    <p:nvPicPr>
                      <p:cNvPr id="285698" name="Object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182303" y="4402774"/>
                        <a:ext cx="3743325" cy="1041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 name="Object 3"/>
          <p:cNvGraphicFramePr>
            <a:graphicFrameLocks noChangeAspect="1"/>
          </p:cNvGraphicFramePr>
          <p:nvPr>
            <p:extLst>
              <p:ext uri="{D42A27DB-BD31-4B8C-83A1-F6EECF244321}">
                <p14:modId xmlns:p14="http://schemas.microsoft.com/office/powerpoint/2010/main" val="890738344"/>
              </p:ext>
            </p:extLst>
          </p:nvPr>
        </p:nvGraphicFramePr>
        <p:xfrm>
          <a:off x="1263334" y="5668646"/>
          <a:ext cx="276225" cy="360363"/>
        </p:xfrm>
        <a:graphic>
          <a:graphicData uri="http://schemas.openxmlformats.org/presentationml/2006/ole">
            <mc:AlternateContent xmlns:mc="http://schemas.openxmlformats.org/markup-compatibility/2006">
              <mc:Choice xmlns:v="urn:schemas-microsoft-com:vml" Requires="v">
                <p:oleObj spid="_x0000_s3227" name="公式" r:id="rId9" imgW="164880" imgH="215640" progId="Equation.3">
                  <p:embed/>
                </p:oleObj>
              </mc:Choice>
              <mc:Fallback>
                <p:oleObj name="公式" r:id="rId9" imgW="164880" imgH="215640" progId="Equation.3">
                  <p:embed/>
                  <p:pic>
                    <p:nvPicPr>
                      <p:cNvPr id="285699" name="Object 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263334" y="5668646"/>
                        <a:ext cx="276225" cy="3603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 name="Object 4"/>
          <p:cNvGraphicFramePr>
            <a:graphicFrameLocks noChangeAspect="1"/>
          </p:cNvGraphicFramePr>
          <p:nvPr>
            <p:extLst>
              <p:ext uri="{D42A27DB-BD31-4B8C-83A1-F6EECF244321}">
                <p14:modId xmlns:p14="http://schemas.microsoft.com/office/powerpoint/2010/main" val="384982607"/>
              </p:ext>
            </p:extLst>
          </p:nvPr>
        </p:nvGraphicFramePr>
        <p:xfrm>
          <a:off x="1601150" y="5655946"/>
          <a:ext cx="306388" cy="373063"/>
        </p:xfrm>
        <a:graphic>
          <a:graphicData uri="http://schemas.openxmlformats.org/presentationml/2006/ole">
            <mc:AlternateContent xmlns:mc="http://schemas.openxmlformats.org/markup-compatibility/2006">
              <mc:Choice xmlns:v="urn:schemas-microsoft-com:vml" Requires="v">
                <p:oleObj spid="_x0000_s3228" name="公式" r:id="rId11" imgW="177480" imgH="215640" progId="Equation.3">
                  <p:embed/>
                </p:oleObj>
              </mc:Choice>
              <mc:Fallback>
                <p:oleObj name="公式" r:id="rId11" imgW="177480" imgH="215640" progId="Equation.3">
                  <p:embed/>
                  <p:pic>
                    <p:nvPicPr>
                      <p:cNvPr id="285700" name="Object 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601150" y="5655946"/>
                        <a:ext cx="306388" cy="3730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6" name="Object 7"/>
          <p:cNvGraphicFramePr>
            <a:graphicFrameLocks noChangeAspect="1"/>
          </p:cNvGraphicFramePr>
          <p:nvPr>
            <p:extLst>
              <p:ext uri="{D42A27DB-BD31-4B8C-83A1-F6EECF244321}">
                <p14:modId xmlns:p14="http://schemas.microsoft.com/office/powerpoint/2010/main" val="1568427030"/>
              </p:ext>
            </p:extLst>
          </p:nvPr>
        </p:nvGraphicFramePr>
        <p:xfrm>
          <a:off x="6811486" y="5547361"/>
          <a:ext cx="395287" cy="576262"/>
        </p:xfrm>
        <a:graphic>
          <a:graphicData uri="http://schemas.openxmlformats.org/presentationml/2006/ole">
            <mc:AlternateContent xmlns:mc="http://schemas.openxmlformats.org/markup-compatibility/2006">
              <mc:Choice xmlns:v="urn:schemas-microsoft-com:vml" Requires="v">
                <p:oleObj spid="_x0000_s3229" name="公式" r:id="rId13" imgW="164880" imgH="241200" progId="Equation.3">
                  <p:embed/>
                </p:oleObj>
              </mc:Choice>
              <mc:Fallback>
                <p:oleObj name="公式" r:id="rId13" imgW="164880" imgH="241200" progId="Equation.3">
                  <p:embed/>
                  <p:pic>
                    <p:nvPicPr>
                      <p:cNvPr id="285703" name="Object 7"/>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11486" y="5547361"/>
                        <a:ext cx="395287" cy="576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7454721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lang="zh-CN" altLang="en-US" dirty="0"/>
              <a:t>差分方程</a:t>
            </a:r>
            <a:r>
              <a:rPr lang="zh-CN" altLang="en-US" dirty="0" smtClean="0"/>
              <a:t>：将</a:t>
            </a:r>
            <a:r>
              <a:rPr lang="zh-CN" altLang="en-US" dirty="0"/>
              <a:t>微分方程中的导数用相应的差商近似代替，就可以得到有限形式的差分方程。</a:t>
            </a:r>
          </a:p>
          <a:p>
            <a:r>
              <a:rPr lang="zh-CN" altLang="en-US" dirty="0" smtClean="0"/>
              <a:t>对流方程：</a:t>
            </a:r>
            <a:endParaRPr lang="en-US" altLang="zh-CN" dirty="0" smtClean="0"/>
          </a:p>
          <a:p>
            <a:pPr marL="0" indent="0">
              <a:buNone/>
            </a:pPr>
            <a:endParaRPr lang="en-US" altLang="zh-CN" dirty="0" smtClean="0"/>
          </a:p>
          <a:p>
            <a:r>
              <a:rPr lang="zh-CN" altLang="en-US" dirty="0" smtClean="0"/>
              <a:t>将</a:t>
            </a:r>
            <a:r>
              <a:rPr lang="zh-CN" altLang="en-US" dirty="0"/>
              <a:t>时间导数用一阶向前差商近似代替</a:t>
            </a:r>
          </a:p>
          <a:p>
            <a:endParaRPr lang="en-US" altLang="zh-CN" dirty="0" smtClean="0"/>
          </a:p>
          <a:p>
            <a:endParaRPr lang="en-US" altLang="zh-CN" dirty="0"/>
          </a:p>
          <a:p>
            <a:r>
              <a:rPr lang="zh-CN" altLang="en-US" dirty="0"/>
              <a:t>空间导数</a:t>
            </a:r>
            <a:r>
              <a:rPr lang="zh-CN" altLang="en-US" dirty="0" smtClean="0"/>
              <a:t>用一阶</a:t>
            </a:r>
            <a:r>
              <a:rPr lang="zh-CN" altLang="en-US" dirty="0"/>
              <a:t>中心差商近似代替</a:t>
            </a:r>
          </a:p>
          <a:p>
            <a:endParaRPr lang="zh-CN" altLang="en-US" dirty="0"/>
          </a:p>
        </p:txBody>
      </p:sp>
      <p:sp>
        <p:nvSpPr>
          <p:cNvPr id="3" name="标题 2"/>
          <p:cNvSpPr>
            <a:spLocks noGrp="1"/>
          </p:cNvSpPr>
          <p:nvPr>
            <p:ph type="title"/>
          </p:nvPr>
        </p:nvSpPr>
        <p:spPr/>
        <p:txBody>
          <a:bodyPr/>
          <a:lstStyle/>
          <a:p>
            <a:r>
              <a:rPr lang="zh-CN" altLang="en-US" dirty="0" smtClean="0"/>
              <a:t>差分方程、截断误差和相容性</a:t>
            </a:r>
            <a:endParaRPr lang="zh-CN" altLang="en-US" dirty="0"/>
          </a:p>
        </p:txBody>
      </p:sp>
      <p:grpSp>
        <p:nvGrpSpPr>
          <p:cNvPr id="4" name="Group 3"/>
          <p:cNvGrpSpPr>
            <a:grpSpLocks/>
          </p:cNvGrpSpPr>
          <p:nvPr/>
        </p:nvGrpSpPr>
        <p:grpSpPr bwMode="auto">
          <a:xfrm>
            <a:off x="5120640" y="2292227"/>
            <a:ext cx="3623466" cy="3458333"/>
            <a:chOff x="703" y="935"/>
            <a:chExt cx="3946" cy="3130"/>
          </a:xfrm>
        </p:grpSpPr>
        <p:graphicFrame>
          <p:nvGraphicFramePr>
            <p:cNvPr id="5" name="Object 4"/>
            <p:cNvGraphicFramePr>
              <a:graphicFrameLocks noChangeAspect="1"/>
            </p:cNvGraphicFramePr>
            <p:nvPr/>
          </p:nvGraphicFramePr>
          <p:xfrm>
            <a:off x="4377" y="2205"/>
            <a:ext cx="272" cy="254"/>
          </p:xfrm>
          <a:graphic>
            <a:graphicData uri="http://schemas.openxmlformats.org/presentationml/2006/ole">
              <mc:AlternateContent xmlns:mc="http://schemas.openxmlformats.org/markup-compatibility/2006">
                <mc:Choice xmlns:v="urn:schemas-microsoft-com:vml" Requires="v">
                  <p:oleObj spid="_x0000_s4273" name="公式" r:id="rId4" imgW="190440" imgH="177480" progId="Equation.3">
                    <p:embed/>
                  </p:oleObj>
                </mc:Choice>
                <mc:Fallback>
                  <p:oleObj name="公式" r:id="rId4" imgW="190440" imgH="177480" progId="Equation.3">
                    <p:embed/>
                    <p:pic>
                      <p:nvPicPr>
                        <p:cNvPr id="289796"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77" y="2205"/>
                          <a:ext cx="272" cy="25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cmpd="sng">
                              <a:solidFill>
                                <a:srgbClr val="00CC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 name="Object 5"/>
            <p:cNvGraphicFramePr>
              <a:graphicFrameLocks noChangeAspect="1"/>
            </p:cNvGraphicFramePr>
            <p:nvPr/>
          </p:nvGraphicFramePr>
          <p:xfrm>
            <a:off x="2789" y="935"/>
            <a:ext cx="363" cy="299"/>
          </p:xfrm>
          <a:graphic>
            <a:graphicData uri="http://schemas.openxmlformats.org/presentationml/2006/ole">
              <mc:AlternateContent xmlns:mc="http://schemas.openxmlformats.org/markup-compatibility/2006">
                <mc:Choice xmlns:v="urn:schemas-microsoft-com:vml" Requires="v">
                  <p:oleObj spid="_x0000_s4274" name="公式" r:id="rId6" imgW="215640" imgH="177480" progId="Equation.3">
                    <p:embed/>
                  </p:oleObj>
                </mc:Choice>
                <mc:Fallback>
                  <p:oleObj name="公式" r:id="rId6" imgW="215640" imgH="177480" progId="Equation.3">
                    <p:embed/>
                    <p:pic>
                      <p:nvPicPr>
                        <p:cNvPr id="289797" name="Object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89" y="935"/>
                          <a:ext cx="363" cy="29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cmpd="sng">
                              <a:solidFill>
                                <a:srgbClr val="00CC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 name="Object 6"/>
            <p:cNvGraphicFramePr>
              <a:graphicFrameLocks noChangeAspect="1"/>
            </p:cNvGraphicFramePr>
            <p:nvPr/>
          </p:nvGraphicFramePr>
          <p:xfrm>
            <a:off x="2744" y="3612"/>
            <a:ext cx="250" cy="375"/>
          </p:xfrm>
          <a:graphic>
            <a:graphicData uri="http://schemas.openxmlformats.org/presentationml/2006/ole">
              <mc:AlternateContent xmlns:mc="http://schemas.openxmlformats.org/markup-compatibility/2006">
                <mc:Choice xmlns:v="urn:schemas-microsoft-com:vml" Requires="v">
                  <p:oleObj spid="_x0000_s4275" name="公式" r:id="rId8" imgW="152280" imgH="228600" progId="Equation.3">
                    <p:embed/>
                  </p:oleObj>
                </mc:Choice>
                <mc:Fallback>
                  <p:oleObj name="公式" r:id="rId8" imgW="152280" imgH="228600" progId="Equation.3">
                    <p:embed/>
                    <p:pic>
                      <p:nvPicPr>
                        <p:cNvPr id="289798" name="Object 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744" y="3612"/>
                          <a:ext cx="250" cy="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cmpd="sng">
                              <a:solidFill>
                                <a:srgbClr val="00CC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 name="Line 7"/>
            <p:cNvSpPr>
              <a:spLocks noChangeShapeType="1"/>
            </p:cNvSpPr>
            <p:nvPr/>
          </p:nvSpPr>
          <p:spPr bwMode="auto">
            <a:xfrm>
              <a:off x="1383" y="1162"/>
              <a:ext cx="0" cy="2903"/>
            </a:xfrm>
            <a:prstGeom prst="line">
              <a:avLst/>
            </a:prstGeom>
            <a:noFill/>
            <a:ln w="19050">
              <a:solidFill>
                <a:srgbClr val="00CC00"/>
              </a:solidFill>
              <a:round/>
              <a:headEnd type="triangle" w="sm"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 name="Line 8"/>
            <p:cNvSpPr>
              <a:spLocks noChangeShapeType="1"/>
            </p:cNvSpPr>
            <p:nvPr/>
          </p:nvSpPr>
          <p:spPr bwMode="auto">
            <a:xfrm>
              <a:off x="703" y="3657"/>
              <a:ext cx="3810" cy="0"/>
            </a:xfrm>
            <a:prstGeom prst="line">
              <a:avLst/>
            </a:prstGeom>
            <a:noFill/>
            <a:ln w="19050">
              <a:solidFill>
                <a:srgbClr val="00CC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 name="Line 9"/>
            <p:cNvSpPr>
              <a:spLocks noChangeShapeType="1"/>
            </p:cNvSpPr>
            <p:nvPr/>
          </p:nvSpPr>
          <p:spPr bwMode="auto">
            <a:xfrm>
              <a:off x="1383" y="2750"/>
              <a:ext cx="2948" cy="0"/>
            </a:xfrm>
            <a:prstGeom prst="line">
              <a:avLst/>
            </a:prstGeom>
            <a:noFill/>
            <a:ln w="19050">
              <a:solidFill>
                <a:srgbClr val="00CC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 name="Line 10"/>
            <p:cNvSpPr>
              <a:spLocks noChangeShapeType="1"/>
            </p:cNvSpPr>
            <p:nvPr/>
          </p:nvSpPr>
          <p:spPr bwMode="auto">
            <a:xfrm>
              <a:off x="1383" y="2478"/>
              <a:ext cx="2948" cy="0"/>
            </a:xfrm>
            <a:prstGeom prst="line">
              <a:avLst/>
            </a:prstGeom>
            <a:noFill/>
            <a:ln w="19050">
              <a:solidFill>
                <a:srgbClr val="00CC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 name="Line 11"/>
            <p:cNvSpPr>
              <a:spLocks noChangeShapeType="1"/>
            </p:cNvSpPr>
            <p:nvPr/>
          </p:nvSpPr>
          <p:spPr bwMode="auto">
            <a:xfrm>
              <a:off x="1383" y="2205"/>
              <a:ext cx="2948" cy="0"/>
            </a:xfrm>
            <a:prstGeom prst="line">
              <a:avLst/>
            </a:prstGeom>
            <a:noFill/>
            <a:ln w="19050">
              <a:solidFill>
                <a:srgbClr val="00CC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 name="Line 12"/>
            <p:cNvSpPr>
              <a:spLocks noChangeShapeType="1"/>
            </p:cNvSpPr>
            <p:nvPr/>
          </p:nvSpPr>
          <p:spPr bwMode="auto">
            <a:xfrm>
              <a:off x="1383" y="1933"/>
              <a:ext cx="2948" cy="0"/>
            </a:xfrm>
            <a:prstGeom prst="line">
              <a:avLst/>
            </a:prstGeom>
            <a:noFill/>
            <a:ln w="19050">
              <a:solidFill>
                <a:srgbClr val="00CC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 name="Line 13"/>
            <p:cNvSpPr>
              <a:spLocks noChangeShapeType="1"/>
            </p:cNvSpPr>
            <p:nvPr/>
          </p:nvSpPr>
          <p:spPr bwMode="auto">
            <a:xfrm>
              <a:off x="1383" y="1661"/>
              <a:ext cx="2948" cy="0"/>
            </a:xfrm>
            <a:prstGeom prst="line">
              <a:avLst/>
            </a:prstGeom>
            <a:noFill/>
            <a:ln w="19050">
              <a:solidFill>
                <a:srgbClr val="00CC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 name="Line 14"/>
            <p:cNvSpPr>
              <a:spLocks noChangeShapeType="1"/>
            </p:cNvSpPr>
            <p:nvPr/>
          </p:nvSpPr>
          <p:spPr bwMode="auto">
            <a:xfrm>
              <a:off x="1383" y="3022"/>
              <a:ext cx="2948" cy="0"/>
            </a:xfrm>
            <a:prstGeom prst="line">
              <a:avLst/>
            </a:prstGeom>
            <a:noFill/>
            <a:ln w="19050">
              <a:solidFill>
                <a:srgbClr val="00CC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 name="Line 15"/>
            <p:cNvSpPr>
              <a:spLocks noChangeShapeType="1"/>
            </p:cNvSpPr>
            <p:nvPr/>
          </p:nvSpPr>
          <p:spPr bwMode="auto">
            <a:xfrm>
              <a:off x="2336" y="1384"/>
              <a:ext cx="0" cy="2268"/>
            </a:xfrm>
            <a:prstGeom prst="line">
              <a:avLst/>
            </a:prstGeom>
            <a:noFill/>
            <a:ln w="19050">
              <a:solidFill>
                <a:srgbClr val="00CC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7" name="Line 16"/>
            <p:cNvSpPr>
              <a:spLocks noChangeShapeType="1"/>
            </p:cNvSpPr>
            <p:nvPr/>
          </p:nvSpPr>
          <p:spPr bwMode="auto">
            <a:xfrm>
              <a:off x="2064" y="1389"/>
              <a:ext cx="0" cy="2268"/>
            </a:xfrm>
            <a:prstGeom prst="line">
              <a:avLst/>
            </a:prstGeom>
            <a:noFill/>
            <a:ln w="19050">
              <a:solidFill>
                <a:srgbClr val="00CC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 name="Line 17"/>
            <p:cNvSpPr>
              <a:spLocks noChangeShapeType="1"/>
            </p:cNvSpPr>
            <p:nvPr/>
          </p:nvSpPr>
          <p:spPr bwMode="auto">
            <a:xfrm>
              <a:off x="2608" y="1389"/>
              <a:ext cx="0" cy="2268"/>
            </a:xfrm>
            <a:prstGeom prst="line">
              <a:avLst/>
            </a:prstGeom>
            <a:noFill/>
            <a:ln w="19050">
              <a:solidFill>
                <a:srgbClr val="00CC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 name="Line 18"/>
            <p:cNvSpPr>
              <a:spLocks noChangeShapeType="1"/>
            </p:cNvSpPr>
            <p:nvPr/>
          </p:nvSpPr>
          <p:spPr bwMode="auto">
            <a:xfrm>
              <a:off x="2880" y="1389"/>
              <a:ext cx="0" cy="2268"/>
            </a:xfrm>
            <a:prstGeom prst="line">
              <a:avLst/>
            </a:prstGeom>
            <a:noFill/>
            <a:ln w="19050">
              <a:solidFill>
                <a:srgbClr val="00CC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 name="Line 19"/>
            <p:cNvSpPr>
              <a:spLocks noChangeShapeType="1"/>
            </p:cNvSpPr>
            <p:nvPr/>
          </p:nvSpPr>
          <p:spPr bwMode="auto">
            <a:xfrm>
              <a:off x="3152" y="1389"/>
              <a:ext cx="0" cy="2268"/>
            </a:xfrm>
            <a:prstGeom prst="line">
              <a:avLst/>
            </a:prstGeom>
            <a:noFill/>
            <a:ln w="19050">
              <a:solidFill>
                <a:srgbClr val="00CC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 name="Line 20"/>
            <p:cNvSpPr>
              <a:spLocks noChangeShapeType="1"/>
            </p:cNvSpPr>
            <p:nvPr/>
          </p:nvSpPr>
          <p:spPr bwMode="auto">
            <a:xfrm>
              <a:off x="3424" y="1389"/>
              <a:ext cx="0" cy="2268"/>
            </a:xfrm>
            <a:prstGeom prst="line">
              <a:avLst/>
            </a:prstGeom>
            <a:noFill/>
            <a:ln w="19050">
              <a:solidFill>
                <a:srgbClr val="00CC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2" name="Line 21"/>
            <p:cNvSpPr>
              <a:spLocks noChangeShapeType="1"/>
            </p:cNvSpPr>
            <p:nvPr/>
          </p:nvSpPr>
          <p:spPr bwMode="auto">
            <a:xfrm>
              <a:off x="3696" y="1389"/>
              <a:ext cx="0" cy="2268"/>
            </a:xfrm>
            <a:prstGeom prst="line">
              <a:avLst/>
            </a:prstGeom>
            <a:noFill/>
            <a:ln w="19050">
              <a:solidFill>
                <a:srgbClr val="00CC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3" name="Line 22"/>
            <p:cNvSpPr>
              <a:spLocks noChangeShapeType="1"/>
            </p:cNvSpPr>
            <p:nvPr/>
          </p:nvSpPr>
          <p:spPr bwMode="auto">
            <a:xfrm>
              <a:off x="3969" y="1389"/>
              <a:ext cx="0" cy="2268"/>
            </a:xfrm>
            <a:prstGeom prst="line">
              <a:avLst/>
            </a:prstGeom>
            <a:noFill/>
            <a:ln w="19050">
              <a:solidFill>
                <a:srgbClr val="00CC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 name="Line 23"/>
            <p:cNvSpPr>
              <a:spLocks noChangeShapeType="1"/>
            </p:cNvSpPr>
            <p:nvPr/>
          </p:nvSpPr>
          <p:spPr bwMode="auto">
            <a:xfrm>
              <a:off x="2880" y="1434"/>
              <a:ext cx="272" cy="0"/>
            </a:xfrm>
            <a:prstGeom prst="line">
              <a:avLst/>
            </a:prstGeom>
            <a:noFill/>
            <a:ln w="19050">
              <a:solidFill>
                <a:srgbClr val="00CC00"/>
              </a:solidFill>
              <a:round/>
              <a:headEnd type="triangle" w="sm" len="lg"/>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5" name="Line 24"/>
            <p:cNvSpPr>
              <a:spLocks noChangeShapeType="1"/>
            </p:cNvSpPr>
            <p:nvPr/>
          </p:nvSpPr>
          <p:spPr bwMode="auto">
            <a:xfrm>
              <a:off x="4241" y="2205"/>
              <a:ext cx="0" cy="273"/>
            </a:xfrm>
            <a:prstGeom prst="line">
              <a:avLst/>
            </a:prstGeom>
            <a:noFill/>
            <a:ln w="19050">
              <a:solidFill>
                <a:srgbClr val="00CC00"/>
              </a:solidFill>
              <a:round/>
              <a:headEnd type="triangle" w="sm" len="lg"/>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26" name="Object 25"/>
            <p:cNvGraphicFramePr>
              <a:graphicFrameLocks noChangeAspect="1"/>
            </p:cNvGraphicFramePr>
            <p:nvPr/>
          </p:nvGraphicFramePr>
          <p:xfrm>
            <a:off x="1066" y="2024"/>
            <a:ext cx="222" cy="362"/>
          </p:xfrm>
          <a:graphic>
            <a:graphicData uri="http://schemas.openxmlformats.org/presentationml/2006/ole">
              <mc:AlternateContent xmlns:mc="http://schemas.openxmlformats.org/markup-compatibility/2006">
                <mc:Choice xmlns:v="urn:schemas-microsoft-com:vml" Requires="v">
                  <p:oleObj spid="_x0000_s4276" name="公式" r:id="rId10" imgW="139680" imgH="228600" progId="Equation.3">
                    <p:embed/>
                  </p:oleObj>
                </mc:Choice>
                <mc:Fallback>
                  <p:oleObj name="公式" r:id="rId10" imgW="139680" imgH="228600" progId="Equation.3">
                    <p:embed/>
                    <p:pic>
                      <p:nvPicPr>
                        <p:cNvPr id="289817" name="Object 2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66" y="2024"/>
                          <a:ext cx="222" cy="3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cmpd="sng">
                              <a:solidFill>
                                <a:srgbClr val="00CC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7" name="AutoShape 26"/>
            <p:cNvSpPr>
              <a:spLocks noChangeArrowheads="1"/>
            </p:cNvSpPr>
            <p:nvPr/>
          </p:nvSpPr>
          <p:spPr bwMode="auto">
            <a:xfrm>
              <a:off x="2835" y="2160"/>
              <a:ext cx="90" cy="91"/>
            </a:xfrm>
            <a:prstGeom prst="flowChartConnector">
              <a:avLst/>
            </a:prstGeom>
            <a:solidFill>
              <a:schemeClr val="accent1"/>
            </a:solidFill>
            <a:ln w="19050">
              <a:solidFill>
                <a:srgbClr val="00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aphicFrame>
        <p:nvGraphicFramePr>
          <p:cNvPr id="28" name="Object 6"/>
          <p:cNvGraphicFramePr>
            <a:graphicFrameLocks noChangeAspect="1"/>
          </p:cNvGraphicFramePr>
          <p:nvPr>
            <p:extLst>
              <p:ext uri="{D42A27DB-BD31-4B8C-83A1-F6EECF244321}">
                <p14:modId xmlns:p14="http://schemas.microsoft.com/office/powerpoint/2010/main" val="1904917446"/>
              </p:ext>
            </p:extLst>
          </p:nvPr>
        </p:nvGraphicFramePr>
        <p:xfrm>
          <a:off x="2107092" y="2587565"/>
          <a:ext cx="2490704" cy="771679"/>
        </p:xfrm>
        <a:graphic>
          <a:graphicData uri="http://schemas.openxmlformats.org/presentationml/2006/ole">
            <mc:AlternateContent xmlns:mc="http://schemas.openxmlformats.org/markup-compatibility/2006">
              <mc:Choice xmlns:v="urn:schemas-microsoft-com:vml" Requires="v">
                <p:oleObj spid="_x0000_s4277" name="公式" r:id="rId12" imgW="1269720" imgH="393480" progId="Equation.3">
                  <p:embed/>
                </p:oleObj>
              </mc:Choice>
              <mc:Fallback>
                <p:oleObj name="公式" r:id="rId12" imgW="1269720" imgH="393480" progId="Equation.3">
                  <p:embed/>
                  <p:pic>
                    <p:nvPicPr>
                      <p:cNvPr id="290822" name="Object 6"/>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107092" y="2587565"/>
                        <a:ext cx="2490704" cy="771679"/>
                      </a:xfrm>
                      <a:prstGeom prst="rect">
                        <a:avLst/>
                      </a:prstGeom>
                      <a:noFill/>
                      <a:ln>
                        <a:noFill/>
                      </a:ln>
                      <a:effectLst/>
                    </p:spPr>
                  </p:pic>
                </p:oleObj>
              </mc:Fallback>
            </mc:AlternateContent>
          </a:graphicData>
        </a:graphic>
      </p:graphicFrame>
      <p:graphicFrame>
        <p:nvGraphicFramePr>
          <p:cNvPr id="29" name="Object 3"/>
          <p:cNvGraphicFramePr>
            <a:graphicFrameLocks noChangeAspect="1"/>
          </p:cNvGraphicFramePr>
          <p:nvPr>
            <p:extLst>
              <p:ext uri="{D42A27DB-BD31-4B8C-83A1-F6EECF244321}">
                <p14:modId xmlns:p14="http://schemas.microsoft.com/office/powerpoint/2010/main" val="3899053342"/>
              </p:ext>
            </p:extLst>
          </p:nvPr>
        </p:nvGraphicFramePr>
        <p:xfrm>
          <a:off x="2266823" y="4041282"/>
          <a:ext cx="2305050" cy="827087"/>
        </p:xfrm>
        <a:graphic>
          <a:graphicData uri="http://schemas.openxmlformats.org/presentationml/2006/ole">
            <mc:AlternateContent xmlns:mc="http://schemas.openxmlformats.org/markup-compatibility/2006">
              <mc:Choice xmlns:v="urn:schemas-microsoft-com:vml" Requires="v">
                <p:oleObj spid="_x0000_s4278" name="公式" r:id="rId14" imgW="1168200" imgH="419040" progId="Equation.3">
                  <p:embed/>
                </p:oleObj>
              </mc:Choice>
              <mc:Fallback>
                <p:oleObj name="公式" r:id="rId14" imgW="1168200" imgH="419040" progId="Equation.3">
                  <p:embed/>
                  <p:pic>
                    <p:nvPicPr>
                      <p:cNvPr id="290819" name="Object 3"/>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266823" y="4041282"/>
                        <a:ext cx="2305050" cy="8270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0" name="Object 4"/>
          <p:cNvGraphicFramePr>
            <a:graphicFrameLocks noChangeAspect="1"/>
          </p:cNvGraphicFramePr>
          <p:nvPr>
            <p:extLst>
              <p:ext uri="{D42A27DB-BD31-4B8C-83A1-F6EECF244321}">
                <p14:modId xmlns:p14="http://schemas.microsoft.com/office/powerpoint/2010/main" val="3388238836"/>
              </p:ext>
            </p:extLst>
          </p:nvPr>
        </p:nvGraphicFramePr>
        <p:xfrm>
          <a:off x="2231104" y="5550407"/>
          <a:ext cx="2376487" cy="852488"/>
        </p:xfrm>
        <a:graphic>
          <a:graphicData uri="http://schemas.openxmlformats.org/presentationml/2006/ole">
            <mc:AlternateContent xmlns:mc="http://schemas.openxmlformats.org/markup-compatibility/2006">
              <mc:Choice xmlns:v="urn:schemas-microsoft-com:vml" Requires="v">
                <p:oleObj spid="_x0000_s4279" name="公式" r:id="rId16" imgW="1168200" imgH="419040" progId="Equation.3">
                  <p:embed/>
                </p:oleObj>
              </mc:Choice>
              <mc:Fallback>
                <p:oleObj name="公式" r:id="rId16" imgW="1168200" imgH="419040" progId="Equation.3">
                  <p:embed/>
                  <p:pic>
                    <p:nvPicPr>
                      <p:cNvPr id="290820" name="Object 4"/>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231104" y="5550407"/>
                        <a:ext cx="2376487" cy="852488"/>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23821394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a:xfrm>
            <a:off x="494025" y="1685678"/>
            <a:ext cx="5376837" cy="4921498"/>
          </a:xfrm>
        </p:spPr>
        <p:txBody>
          <a:bodyPr/>
          <a:lstStyle/>
          <a:p>
            <a:r>
              <a:rPr lang="zh-CN" altLang="en-US" dirty="0"/>
              <a:t>则在点       </a:t>
            </a:r>
            <a:r>
              <a:rPr lang="zh-CN" altLang="en-US" dirty="0" smtClean="0"/>
              <a:t>      的</a:t>
            </a:r>
            <a:r>
              <a:rPr lang="zh-CN" altLang="en-US" dirty="0"/>
              <a:t>对流方程就可近似地写</a:t>
            </a:r>
            <a:r>
              <a:rPr lang="zh-CN" altLang="en-US" dirty="0" smtClean="0"/>
              <a:t>成</a:t>
            </a:r>
            <a:endParaRPr lang="en-US" altLang="zh-CN" dirty="0" smtClean="0"/>
          </a:p>
          <a:p>
            <a:endParaRPr lang="en-US" altLang="zh-CN" dirty="0"/>
          </a:p>
          <a:p>
            <a:endParaRPr lang="en-US" altLang="zh-CN" dirty="0" smtClean="0"/>
          </a:p>
          <a:p>
            <a:r>
              <a:rPr lang="zh-CN" altLang="en-US" dirty="0"/>
              <a:t>这就是对应的</a:t>
            </a:r>
            <a:r>
              <a:rPr lang="zh-CN" altLang="en-US" dirty="0" smtClean="0"/>
              <a:t>差分方程。</a:t>
            </a:r>
            <a:endParaRPr lang="zh-CN" altLang="en-US" dirty="0"/>
          </a:p>
          <a:p>
            <a:r>
              <a:rPr lang="zh-CN" altLang="en-US" dirty="0"/>
              <a:t>对流方程与对应的差分方程之间存在误差</a:t>
            </a:r>
          </a:p>
          <a:p>
            <a:endParaRPr lang="en-US" altLang="zh-CN" dirty="0" smtClean="0"/>
          </a:p>
          <a:p>
            <a:r>
              <a:rPr lang="zh-CN" altLang="en-US" dirty="0"/>
              <a:t>这种用</a:t>
            </a:r>
            <a:r>
              <a:rPr lang="zh-CN" altLang="en-US" dirty="0">
                <a:solidFill>
                  <a:srgbClr val="FF0000"/>
                </a:solidFill>
              </a:rPr>
              <a:t>差分方程</a:t>
            </a:r>
            <a:r>
              <a:rPr lang="zh-CN" altLang="en-US" dirty="0"/>
              <a:t>近似代替</a:t>
            </a:r>
            <a:r>
              <a:rPr lang="zh-CN" altLang="en-US" dirty="0">
                <a:solidFill>
                  <a:srgbClr val="FF0000"/>
                </a:solidFill>
              </a:rPr>
              <a:t>微分方程</a:t>
            </a:r>
            <a:r>
              <a:rPr lang="zh-CN" altLang="en-US" dirty="0"/>
              <a:t>所引起的误差，称为</a:t>
            </a:r>
            <a:r>
              <a:rPr lang="zh-CN" altLang="en-US" dirty="0">
                <a:solidFill>
                  <a:srgbClr val="FF0000"/>
                </a:solidFill>
              </a:rPr>
              <a:t>截断误差</a:t>
            </a:r>
            <a:r>
              <a:rPr lang="zh-CN" altLang="en-US" dirty="0"/>
              <a:t>。</a:t>
            </a:r>
          </a:p>
          <a:p>
            <a:endParaRPr lang="zh-CN" altLang="en-US" dirty="0"/>
          </a:p>
        </p:txBody>
      </p:sp>
      <p:sp>
        <p:nvSpPr>
          <p:cNvPr id="3" name="标题 2"/>
          <p:cNvSpPr>
            <a:spLocks noGrp="1"/>
          </p:cNvSpPr>
          <p:nvPr>
            <p:ph type="title"/>
          </p:nvPr>
        </p:nvSpPr>
        <p:spPr/>
        <p:txBody>
          <a:bodyPr/>
          <a:lstStyle/>
          <a:p>
            <a:r>
              <a:rPr lang="zh-CN" altLang="en-US" dirty="0"/>
              <a:t>差分方程、截断误差和相容性</a:t>
            </a:r>
          </a:p>
        </p:txBody>
      </p:sp>
      <p:graphicFrame>
        <p:nvGraphicFramePr>
          <p:cNvPr id="4" name="Object 7"/>
          <p:cNvGraphicFramePr>
            <a:graphicFrameLocks noChangeAspect="1"/>
          </p:cNvGraphicFramePr>
          <p:nvPr>
            <p:extLst>
              <p:ext uri="{D42A27DB-BD31-4B8C-83A1-F6EECF244321}">
                <p14:modId xmlns:p14="http://schemas.microsoft.com/office/powerpoint/2010/main" val="3165247203"/>
              </p:ext>
            </p:extLst>
          </p:nvPr>
        </p:nvGraphicFramePr>
        <p:xfrm>
          <a:off x="1585913" y="1675518"/>
          <a:ext cx="936625" cy="495300"/>
        </p:xfrm>
        <a:graphic>
          <a:graphicData uri="http://schemas.openxmlformats.org/presentationml/2006/ole">
            <mc:AlternateContent xmlns:mc="http://schemas.openxmlformats.org/markup-compatibility/2006">
              <mc:Choice xmlns:v="urn:schemas-microsoft-com:vml" Requires="v">
                <p:oleObj spid="_x0000_s5311" name="公式" r:id="rId3" imgW="431640" imgH="228600" progId="Equation.3">
                  <p:embed/>
                </p:oleObj>
              </mc:Choice>
              <mc:Fallback>
                <p:oleObj name="公式" r:id="rId3" imgW="431640" imgH="228600" progId="Equation.3">
                  <p:embed/>
                  <p:pic>
                    <p:nvPicPr>
                      <p:cNvPr id="290823"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5913" y="1675518"/>
                        <a:ext cx="936625" cy="495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 name="Object 5"/>
          <p:cNvGraphicFramePr>
            <a:graphicFrameLocks noChangeAspect="1"/>
          </p:cNvGraphicFramePr>
          <p:nvPr>
            <p:extLst>
              <p:ext uri="{D42A27DB-BD31-4B8C-83A1-F6EECF244321}">
                <p14:modId xmlns:p14="http://schemas.microsoft.com/office/powerpoint/2010/main" val="1762892924"/>
              </p:ext>
            </p:extLst>
          </p:nvPr>
        </p:nvGraphicFramePr>
        <p:xfrm>
          <a:off x="1585913" y="2180978"/>
          <a:ext cx="3527425" cy="869950"/>
        </p:xfrm>
        <a:graphic>
          <a:graphicData uri="http://schemas.openxmlformats.org/presentationml/2006/ole">
            <mc:AlternateContent xmlns:mc="http://schemas.openxmlformats.org/markup-compatibility/2006">
              <mc:Choice xmlns:v="urn:schemas-microsoft-com:vml" Requires="v">
                <p:oleObj spid="_x0000_s5312" name="公式" r:id="rId5" imgW="1701720" imgH="419040" progId="Equation.3">
                  <p:embed/>
                </p:oleObj>
              </mc:Choice>
              <mc:Fallback>
                <p:oleObj name="公式" r:id="rId5" imgW="1701720" imgH="419040" progId="Equation.3">
                  <p:embed/>
                  <p:pic>
                    <p:nvPicPr>
                      <p:cNvPr id="290821"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85913" y="2180978"/>
                        <a:ext cx="3527425" cy="869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6" name="Group 3"/>
          <p:cNvGrpSpPr>
            <a:grpSpLocks/>
          </p:cNvGrpSpPr>
          <p:nvPr/>
        </p:nvGrpSpPr>
        <p:grpSpPr bwMode="auto">
          <a:xfrm>
            <a:off x="5273040" y="2292227"/>
            <a:ext cx="3623466" cy="3458333"/>
            <a:chOff x="703" y="935"/>
            <a:chExt cx="3946" cy="3130"/>
          </a:xfrm>
        </p:grpSpPr>
        <p:graphicFrame>
          <p:nvGraphicFramePr>
            <p:cNvPr id="7" name="Object 4"/>
            <p:cNvGraphicFramePr>
              <a:graphicFrameLocks noChangeAspect="1"/>
            </p:cNvGraphicFramePr>
            <p:nvPr/>
          </p:nvGraphicFramePr>
          <p:xfrm>
            <a:off x="4377" y="2205"/>
            <a:ext cx="272" cy="254"/>
          </p:xfrm>
          <a:graphic>
            <a:graphicData uri="http://schemas.openxmlformats.org/presentationml/2006/ole">
              <mc:AlternateContent xmlns:mc="http://schemas.openxmlformats.org/markup-compatibility/2006">
                <mc:Choice xmlns:v="urn:schemas-microsoft-com:vml" Requires="v">
                  <p:oleObj spid="_x0000_s5313" name="公式" r:id="rId7" imgW="190440" imgH="177480" progId="Equation.3">
                    <p:embed/>
                  </p:oleObj>
                </mc:Choice>
                <mc:Fallback>
                  <p:oleObj name="公式" r:id="rId7" imgW="190440" imgH="177480" progId="Equation.3">
                    <p:embed/>
                    <p:pic>
                      <p:nvPicPr>
                        <p:cNvPr id="5"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377" y="2205"/>
                          <a:ext cx="272" cy="25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cmpd="sng">
                              <a:solidFill>
                                <a:srgbClr val="00CC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 name="Object 5"/>
            <p:cNvGraphicFramePr>
              <a:graphicFrameLocks noChangeAspect="1"/>
            </p:cNvGraphicFramePr>
            <p:nvPr/>
          </p:nvGraphicFramePr>
          <p:xfrm>
            <a:off x="2789" y="935"/>
            <a:ext cx="363" cy="299"/>
          </p:xfrm>
          <a:graphic>
            <a:graphicData uri="http://schemas.openxmlformats.org/presentationml/2006/ole">
              <mc:AlternateContent xmlns:mc="http://schemas.openxmlformats.org/markup-compatibility/2006">
                <mc:Choice xmlns:v="urn:schemas-microsoft-com:vml" Requires="v">
                  <p:oleObj spid="_x0000_s5314" name="公式" r:id="rId9" imgW="215640" imgH="177480" progId="Equation.3">
                    <p:embed/>
                  </p:oleObj>
                </mc:Choice>
                <mc:Fallback>
                  <p:oleObj name="公式" r:id="rId9" imgW="215640" imgH="177480" progId="Equation.3">
                    <p:embed/>
                    <p:pic>
                      <p:nvPicPr>
                        <p:cNvPr id="6" name="Object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789" y="935"/>
                          <a:ext cx="363" cy="29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cmpd="sng">
                              <a:solidFill>
                                <a:srgbClr val="00CC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 name="Object 6"/>
            <p:cNvGraphicFramePr>
              <a:graphicFrameLocks noChangeAspect="1"/>
            </p:cNvGraphicFramePr>
            <p:nvPr/>
          </p:nvGraphicFramePr>
          <p:xfrm>
            <a:off x="2744" y="3612"/>
            <a:ext cx="250" cy="375"/>
          </p:xfrm>
          <a:graphic>
            <a:graphicData uri="http://schemas.openxmlformats.org/presentationml/2006/ole">
              <mc:AlternateContent xmlns:mc="http://schemas.openxmlformats.org/markup-compatibility/2006">
                <mc:Choice xmlns:v="urn:schemas-microsoft-com:vml" Requires="v">
                  <p:oleObj spid="_x0000_s5315" name="公式" r:id="rId11" imgW="152280" imgH="228600" progId="Equation.3">
                    <p:embed/>
                  </p:oleObj>
                </mc:Choice>
                <mc:Fallback>
                  <p:oleObj name="公式" r:id="rId11" imgW="152280" imgH="228600" progId="Equation.3">
                    <p:embed/>
                    <p:pic>
                      <p:nvPicPr>
                        <p:cNvPr id="7" name="Object 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744" y="3612"/>
                          <a:ext cx="250" cy="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cmpd="sng">
                              <a:solidFill>
                                <a:srgbClr val="00CC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 name="Line 7"/>
            <p:cNvSpPr>
              <a:spLocks noChangeShapeType="1"/>
            </p:cNvSpPr>
            <p:nvPr/>
          </p:nvSpPr>
          <p:spPr bwMode="auto">
            <a:xfrm>
              <a:off x="1383" y="1162"/>
              <a:ext cx="0" cy="2903"/>
            </a:xfrm>
            <a:prstGeom prst="line">
              <a:avLst/>
            </a:prstGeom>
            <a:noFill/>
            <a:ln w="19050">
              <a:solidFill>
                <a:srgbClr val="00CC00"/>
              </a:solidFill>
              <a:round/>
              <a:headEnd type="triangle" w="sm"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 name="Line 8"/>
            <p:cNvSpPr>
              <a:spLocks noChangeShapeType="1"/>
            </p:cNvSpPr>
            <p:nvPr/>
          </p:nvSpPr>
          <p:spPr bwMode="auto">
            <a:xfrm>
              <a:off x="703" y="3657"/>
              <a:ext cx="3810" cy="0"/>
            </a:xfrm>
            <a:prstGeom prst="line">
              <a:avLst/>
            </a:prstGeom>
            <a:noFill/>
            <a:ln w="19050">
              <a:solidFill>
                <a:srgbClr val="00CC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 name="Line 9"/>
            <p:cNvSpPr>
              <a:spLocks noChangeShapeType="1"/>
            </p:cNvSpPr>
            <p:nvPr/>
          </p:nvSpPr>
          <p:spPr bwMode="auto">
            <a:xfrm>
              <a:off x="1383" y="2750"/>
              <a:ext cx="2948" cy="0"/>
            </a:xfrm>
            <a:prstGeom prst="line">
              <a:avLst/>
            </a:prstGeom>
            <a:noFill/>
            <a:ln w="19050">
              <a:solidFill>
                <a:srgbClr val="00CC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 name="Line 10"/>
            <p:cNvSpPr>
              <a:spLocks noChangeShapeType="1"/>
            </p:cNvSpPr>
            <p:nvPr/>
          </p:nvSpPr>
          <p:spPr bwMode="auto">
            <a:xfrm>
              <a:off x="1383" y="2478"/>
              <a:ext cx="2948" cy="0"/>
            </a:xfrm>
            <a:prstGeom prst="line">
              <a:avLst/>
            </a:prstGeom>
            <a:noFill/>
            <a:ln w="19050">
              <a:solidFill>
                <a:srgbClr val="00CC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 name="Line 11"/>
            <p:cNvSpPr>
              <a:spLocks noChangeShapeType="1"/>
            </p:cNvSpPr>
            <p:nvPr/>
          </p:nvSpPr>
          <p:spPr bwMode="auto">
            <a:xfrm>
              <a:off x="1383" y="2205"/>
              <a:ext cx="2948" cy="0"/>
            </a:xfrm>
            <a:prstGeom prst="line">
              <a:avLst/>
            </a:prstGeom>
            <a:noFill/>
            <a:ln w="19050">
              <a:solidFill>
                <a:srgbClr val="00CC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 name="Line 12"/>
            <p:cNvSpPr>
              <a:spLocks noChangeShapeType="1"/>
            </p:cNvSpPr>
            <p:nvPr/>
          </p:nvSpPr>
          <p:spPr bwMode="auto">
            <a:xfrm>
              <a:off x="1383" y="1933"/>
              <a:ext cx="2948" cy="0"/>
            </a:xfrm>
            <a:prstGeom prst="line">
              <a:avLst/>
            </a:prstGeom>
            <a:noFill/>
            <a:ln w="19050">
              <a:solidFill>
                <a:srgbClr val="00CC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 name="Line 13"/>
            <p:cNvSpPr>
              <a:spLocks noChangeShapeType="1"/>
            </p:cNvSpPr>
            <p:nvPr/>
          </p:nvSpPr>
          <p:spPr bwMode="auto">
            <a:xfrm>
              <a:off x="1383" y="1661"/>
              <a:ext cx="2948" cy="0"/>
            </a:xfrm>
            <a:prstGeom prst="line">
              <a:avLst/>
            </a:prstGeom>
            <a:noFill/>
            <a:ln w="19050">
              <a:solidFill>
                <a:srgbClr val="00CC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7" name="Line 14"/>
            <p:cNvSpPr>
              <a:spLocks noChangeShapeType="1"/>
            </p:cNvSpPr>
            <p:nvPr/>
          </p:nvSpPr>
          <p:spPr bwMode="auto">
            <a:xfrm>
              <a:off x="1383" y="3022"/>
              <a:ext cx="2948" cy="0"/>
            </a:xfrm>
            <a:prstGeom prst="line">
              <a:avLst/>
            </a:prstGeom>
            <a:noFill/>
            <a:ln w="19050">
              <a:solidFill>
                <a:srgbClr val="00CC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 name="Line 15"/>
            <p:cNvSpPr>
              <a:spLocks noChangeShapeType="1"/>
            </p:cNvSpPr>
            <p:nvPr/>
          </p:nvSpPr>
          <p:spPr bwMode="auto">
            <a:xfrm>
              <a:off x="2336" y="1384"/>
              <a:ext cx="0" cy="2268"/>
            </a:xfrm>
            <a:prstGeom prst="line">
              <a:avLst/>
            </a:prstGeom>
            <a:noFill/>
            <a:ln w="19050">
              <a:solidFill>
                <a:srgbClr val="00CC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 name="Line 16"/>
            <p:cNvSpPr>
              <a:spLocks noChangeShapeType="1"/>
            </p:cNvSpPr>
            <p:nvPr/>
          </p:nvSpPr>
          <p:spPr bwMode="auto">
            <a:xfrm>
              <a:off x="2064" y="1389"/>
              <a:ext cx="0" cy="2268"/>
            </a:xfrm>
            <a:prstGeom prst="line">
              <a:avLst/>
            </a:prstGeom>
            <a:noFill/>
            <a:ln w="19050">
              <a:solidFill>
                <a:srgbClr val="00CC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 name="Line 17"/>
            <p:cNvSpPr>
              <a:spLocks noChangeShapeType="1"/>
            </p:cNvSpPr>
            <p:nvPr/>
          </p:nvSpPr>
          <p:spPr bwMode="auto">
            <a:xfrm>
              <a:off x="2608" y="1389"/>
              <a:ext cx="0" cy="2268"/>
            </a:xfrm>
            <a:prstGeom prst="line">
              <a:avLst/>
            </a:prstGeom>
            <a:noFill/>
            <a:ln w="19050">
              <a:solidFill>
                <a:srgbClr val="00CC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 name="Line 18"/>
            <p:cNvSpPr>
              <a:spLocks noChangeShapeType="1"/>
            </p:cNvSpPr>
            <p:nvPr/>
          </p:nvSpPr>
          <p:spPr bwMode="auto">
            <a:xfrm>
              <a:off x="2880" y="1389"/>
              <a:ext cx="0" cy="2268"/>
            </a:xfrm>
            <a:prstGeom prst="line">
              <a:avLst/>
            </a:prstGeom>
            <a:noFill/>
            <a:ln w="19050">
              <a:solidFill>
                <a:srgbClr val="00CC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2" name="Line 19"/>
            <p:cNvSpPr>
              <a:spLocks noChangeShapeType="1"/>
            </p:cNvSpPr>
            <p:nvPr/>
          </p:nvSpPr>
          <p:spPr bwMode="auto">
            <a:xfrm>
              <a:off x="3152" y="1389"/>
              <a:ext cx="0" cy="2268"/>
            </a:xfrm>
            <a:prstGeom prst="line">
              <a:avLst/>
            </a:prstGeom>
            <a:noFill/>
            <a:ln w="19050">
              <a:solidFill>
                <a:srgbClr val="00CC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3" name="Line 20"/>
            <p:cNvSpPr>
              <a:spLocks noChangeShapeType="1"/>
            </p:cNvSpPr>
            <p:nvPr/>
          </p:nvSpPr>
          <p:spPr bwMode="auto">
            <a:xfrm>
              <a:off x="3424" y="1389"/>
              <a:ext cx="0" cy="2268"/>
            </a:xfrm>
            <a:prstGeom prst="line">
              <a:avLst/>
            </a:prstGeom>
            <a:noFill/>
            <a:ln w="19050">
              <a:solidFill>
                <a:srgbClr val="00CC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 name="Line 21"/>
            <p:cNvSpPr>
              <a:spLocks noChangeShapeType="1"/>
            </p:cNvSpPr>
            <p:nvPr/>
          </p:nvSpPr>
          <p:spPr bwMode="auto">
            <a:xfrm>
              <a:off x="3696" y="1389"/>
              <a:ext cx="0" cy="2268"/>
            </a:xfrm>
            <a:prstGeom prst="line">
              <a:avLst/>
            </a:prstGeom>
            <a:noFill/>
            <a:ln w="19050">
              <a:solidFill>
                <a:srgbClr val="00CC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5" name="Line 22"/>
            <p:cNvSpPr>
              <a:spLocks noChangeShapeType="1"/>
            </p:cNvSpPr>
            <p:nvPr/>
          </p:nvSpPr>
          <p:spPr bwMode="auto">
            <a:xfrm>
              <a:off x="3969" y="1389"/>
              <a:ext cx="0" cy="2268"/>
            </a:xfrm>
            <a:prstGeom prst="line">
              <a:avLst/>
            </a:prstGeom>
            <a:noFill/>
            <a:ln w="19050">
              <a:solidFill>
                <a:srgbClr val="00CC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 name="Line 23"/>
            <p:cNvSpPr>
              <a:spLocks noChangeShapeType="1"/>
            </p:cNvSpPr>
            <p:nvPr/>
          </p:nvSpPr>
          <p:spPr bwMode="auto">
            <a:xfrm>
              <a:off x="2880" y="1434"/>
              <a:ext cx="272" cy="0"/>
            </a:xfrm>
            <a:prstGeom prst="line">
              <a:avLst/>
            </a:prstGeom>
            <a:noFill/>
            <a:ln w="19050">
              <a:solidFill>
                <a:srgbClr val="00CC00"/>
              </a:solidFill>
              <a:round/>
              <a:headEnd type="triangle" w="sm" len="lg"/>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 name="Line 24"/>
            <p:cNvSpPr>
              <a:spLocks noChangeShapeType="1"/>
            </p:cNvSpPr>
            <p:nvPr/>
          </p:nvSpPr>
          <p:spPr bwMode="auto">
            <a:xfrm>
              <a:off x="4241" y="2205"/>
              <a:ext cx="0" cy="273"/>
            </a:xfrm>
            <a:prstGeom prst="line">
              <a:avLst/>
            </a:prstGeom>
            <a:noFill/>
            <a:ln w="19050">
              <a:solidFill>
                <a:srgbClr val="00CC00"/>
              </a:solidFill>
              <a:round/>
              <a:headEnd type="triangle" w="sm" len="lg"/>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28" name="Object 25"/>
            <p:cNvGraphicFramePr>
              <a:graphicFrameLocks noChangeAspect="1"/>
            </p:cNvGraphicFramePr>
            <p:nvPr/>
          </p:nvGraphicFramePr>
          <p:xfrm>
            <a:off x="1066" y="2024"/>
            <a:ext cx="222" cy="362"/>
          </p:xfrm>
          <a:graphic>
            <a:graphicData uri="http://schemas.openxmlformats.org/presentationml/2006/ole">
              <mc:AlternateContent xmlns:mc="http://schemas.openxmlformats.org/markup-compatibility/2006">
                <mc:Choice xmlns:v="urn:schemas-microsoft-com:vml" Requires="v">
                  <p:oleObj spid="_x0000_s5316" name="公式" r:id="rId13" imgW="139680" imgH="228600" progId="Equation.3">
                    <p:embed/>
                  </p:oleObj>
                </mc:Choice>
                <mc:Fallback>
                  <p:oleObj name="公式" r:id="rId13" imgW="139680" imgH="228600" progId="Equation.3">
                    <p:embed/>
                    <p:pic>
                      <p:nvPicPr>
                        <p:cNvPr id="26" name="Object 25"/>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066" y="2024"/>
                          <a:ext cx="222" cy="3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cmpd="sng">
                              <a:solidFill>
                                <a:srgbClr val="00CC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9" name="AutoShape 26"/>
            <p:cNvSpPr>
              <a:spLocks noChangeArrowheads="1"/>
            </p:cNvSpPr>
            <p:nvPr/>
          </p:nvSpPr>
          <p:spPr bwMode="auto">
            <a:xfrm>
              <a:off x="2835" y="2160"/>
              <a:ext cx="90" cy="91"/>
            </a:xfrm>
            <a:prstGeom prst="flowChartConnector">
              <a:avLst/>
            </a:prstGeom>
            <a:solidFill>
              <a:schemeClr val="accent1"/>
            </a:solidFill>
            <a:ln w="19050">
              <a:solidFill>
                <a:srgbClr val="00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aphicFrame>
        <p:nvGraphicFramePr>
          <p:cNvPr id="30" name="Object 3"/>
          <p:cNvGraphicFramePr>
            <a:graphicFrameLocks noChangeAspect="1"/>
          </p:cNvGraphicFramePr>
          <p:nvPr>
            <p:extLst>
              <p:ext uri="{D42A27DB-BD31-4B8C-83A1-F6EECF244321}">
                <p14:modId xmlns:p14="http://schemas.microsoft.com/office/powerpoint/2010/main" val="1317501166"/>
              </p:ext>
            </p:extLst>
          </p:nvPr>
        </p:nvGraphicFramePr>
        <p:xfrm>
          <a:off x="1081123" y="4137789"/>
          <a:ext cx="4038600" cy="419100"/>
        </p:xfrm>
        <a:graphic>
          <a:graphicData uri="http://schemas.openxmlformats.org/presentationml/2006/ole">
            <mc:AlternateContent xmlns:mc="http://schemas.openxmlformats.org/markup-compatibility/2006">
              <mc:Choice xmlns:v="urn:schemas-microsoft-com:vml" Requires="v">
                <p:oleObj spid="_x0000_s5317" name="公式" r:id="rId15" imgW="2323800" imgH="241200" progId="Equation.3">
                  <p:embed/>
                </p:oleObj>
              </mc:Choice>
              <mc:Fallback>
                <p:oleObj name="公式" r:id="rId15" imgW="2323800" imgH="241200" progId="Equation.3">
                  <p:embed/>
                  <p:pic>
                    <p:nvPicPr>
                      <p:cNvPr id="291843" name="Object 3"/>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081123" y="4137789"/>
                        <a:ext cx="4038600" cy="419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560978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lang="zh-CN" altLang="en-US" dirty="0"/>
              <a:t>差分方程和其定解条件一起，称为相应微分方程定解问题的</a:t>
            </a:r>
            <a:r>
              <a:rPr lang="zh-CN" altLang="en-US" dirty="0">
                <a:solidFill>
                  <a:srgbClr val="FF0000"/>
                </a:solidFill>
              </a:rPr>
              <a:t>差分格式</a:t>
            </a:r>
            <a:r>
              <a:rPr lang="zh-CN" altLang="en-US" dirty="0"/>
              <a:t>。</a:t>
            </a:r>
          </a:p>
          <a:p>
            <a:r>
              <a:rPr lang="zh-CN" altLang="en-US" dirty="0"/>
              <a:t>对流方程的</a:t>
            </a:r>
            <a:r>
              <a:rPr lang="zh-CN" altLang="en-US" dirty="0" smtClean="0"/>
              <a:t>初值问题：</a:t>
            </a:r>
            <a:endParaRPr lang="en-US" altLang="zh-CN" dirty="0" smtClean="0"/>
          </a:p>
          <a:p>
            <a:endParaRPr lang="en-US" altLang="zh-CN" dirty="0"/>
          </a:p>
          <a:p>
            <a:endParaRPr lang="en-US" altLang="zh-CN" dirty="0" smtClean="0"/>
          </a:p>
          <a:p>
            <a:r>
              <a:rPr lang="zh-CN" altLang="en-US" dirty="0">
                <a:latin typeface="楷体_GB2312" pitchFamily="49" charset="-122"/>
                <a:ea typeface="楷体_GB2312" pitchFamily="49" charset="-122"/>
              </a:rPr>
              <a:t>差分格式（</a:t>
            </a:r>
            <a:r>
              <a:rPr lang="en-US" altLang="zh-CN" dirty="0">
                <a:latin typeface="楷体_GB2312" pitchFamily="49" charset="-122"/>
                <a:ea typeface="楷体_GB2312" pitchFamily="49" charset="-122"/>
              </a:rPr>
              <a:t>FTCS</a:t>
            </a:r>
            <a:r>
              <a:rPr lang="en-US" altLang="zh-CN" dirty="0" smtClean="0">
                <a:latin typeface="楷体_GB2312" pitchFamily="49" charset="-122"/>
                <a:ea typeface="楷体_GB2312" pitchFamily="49" charset="-122"/>
              </a:rPr>
              <a:t>)</a:t>
            </a:r>
            <a:r>
              <a:rPr lang="zh-CN" altLang="en-US" dirty="0" smtClean="0">
                <a:latin typeface="楷体_GB2312" pitchFamily="49" charset="-122"/>
                <a:ea typeface="楷体_GB2312" pitchFamily="49" charset="-122"/>
              </a:rPr>
              <a:t>：</a:t>
            </a:r>
            <a:endParaRPr lang="zh-CN" altLang="en-US" dirty="0"/>
          </a:p>
          <a:p>
            <a:endParaRPr lang="en-US" altLang="zh-CN" dirty="0" smtClean="0"/>
          </a:p>
          <a:p>
            <a:endParaRPr lang="en-US" altLang="zh-CN" dirty="0"/>
          </a:p>
          <a:p>
            <a:r>
              <a:rPr lang="zh-CN" altLang="en-US" dirty="0"/>
              <a:t>同一微分方程定解问题可以对应不同的差分格式</a:t>
            </a:r>
            <a:r>
              <a:rPr lang="zh-CN" altLang="en-US" dirty="0" smtClean="0"/>
              <a:t>。对流</a:t>
            </a:r>
            <a:r>
              <a:rPr lang="zh-CN" altLang="en-US" dirty="0"/>
              <a:t>方程可以有</a:t>
            </a:r>
            <a:r>
              <a:rPr lang="en-US" altLang="zh-CN" dirty="0"/>
              <a:t>FTCS,FTFS,FTBS</a:t>
            </a:r>
            <a:r>
              <a:rPr lang="zh-CN" altLang="en-US" dirty="0"/>
              <a:t>等格式。</a:t>
            </a:r>
          </a:p>
          <a:p>
            <a:endParaRPr lang="zh-CN" altLang="en-US" dirty="0"/>
          </a:p>
        </p:txBody>
      </p:sp>
      <p:sp>
        <p:nvSpPr>
          <p:cNvPr id="3" name="标题 2"/>
          <p:cNvSpPr>
            <a:spLocks noGrp="1"/>
          </p:cNvSpPr>
          <p:nvPr>
            <p:ph type="title"/>
          </p:nvPr>
        </p:nvSpPr>
        <p:spPr/>
        <p:txBody>
          <a:bodyPr/>
          <a:lstStyle/>
          <a:p>
            <a:r>
              <a:rPr lang="zh-CN" altLang="en-US" dirty="0"/>
              <a:t>差分方程、截断误差和相容性</a:t>
            </a:r>
          </a:p>
        </p:txBody>
      </p:sp>
      <p:graphicFrame>
        <p:nvGraphicFramePr>
          <p:cNvPr id="5" name="Object 4"/>
          <p:cNvGraphicFramePr>
            <a:graphicFrameLocks noChangeAspect="1"/>
          </p:cNvGraphicFramePr>
          <p:nvPr>
            <p:extLst>
              <p:ext uri="{D42A27DB-BD31-4B8C-83A1-F6EECF244321}">
                <p14:modId xmlns:p14="http://schemas.microsoft.com/office/powerpoint/2010/main" val="3035853445"/>
              </p:ext>
            </p:extLst>
          </p:nvPr>
        </p:nvGraphicFramePr>
        <p:xfrm>
          <a:off x="3489960" y="2278698"/>
          <a:ext cx="2160588" cy="1403350"/>
        </p:xfrm>
        <a:graphic>
          <a:graphicData uri="http://schemas.openxmlformats.org/presentationml/2006/ole">
            <mc:AlternateContent xmlns:mc="http://schemas.openxmlformats.org/markup-compatibility/2006">
              <mc:Choice xmlns:v="urn:schemas-microsoft-com:vml" Requires="v">
                <p:oleObj spid="_x0000_s6202" name="公式" r:id="rId4" imgW="1015920" imgH="660240" progId="Equation.3">
                  <p:embed/>
                </p:oleObj>
              </mc:Choice>
              <mc:Fallback>
                <p:oleObj name="公式" r:id="rId4" imgW="1015920" imgH="660240" progId="Equation.3">
                  <p:embed/>
                  <p:pic>
                    <p:nvPicPr>
                      <p:cNvPr id="292868"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89960" y="2278698"/>
                        <a:ext cx="2160588" cy="1403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 name="Object 3"/>
          <p:cNvGraphicFramePr>
            <a:graphicFrameLocks noChangeAspect="1"/>
          </p:cNvGraphicFramePr>
          <p:nvPr>
            <p:extLst>
              <p:ext uri="{D42A27DB-BD31-4B8C-83A1-F6EECF244321}">
                <p14:modId xmlns:p14="http://schemas.microsoft.com/office/powerpoint/2010/main" val="958727138"/>
              </p:ext>
            </p:extLst>
          </p:nvPr>
        </p:nvGraphicFramePr>
        <p:xfrm>
          <a:off x="3489960" y="3755548"/>
          <a:ext cx="3600450" cy="1389063"/>
        </p:xfrm>
        <a:graphic>
          <a:graphicData uri="http://schemas.openxmlformats.org/presentationml/2006/ole">
            <mc:AlternateContent xmlns:mc="http://schemas.openxmlformats.org/markup-compatibility/2006">
              <mc:Choice xmlns:v="urn:schemas-microsoft-com:vml" Requires="v">
                <p:oleObj spid="_x0000_s6203" name="公式" r:id="rId6" imgW="1777680" imgH="685800" progId="Equation.3">
                  <p:embed/>
                </p:oleObj>
              </mc:Choice>
              <mc:Fallback>
                <p:oleObj name="公式" r:id="rId6" imgW="1777680" imgH="685800" progId="Equation.3">
                  <p:embed/>
                  <p:pic>
                    <p:nvPicPr>
                      <p:cNvPr id="292867"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89960" y="3755548"/>
                        <a:ext cx="3600450" cy="13890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8" name="图片 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767840" y="4002186"/>
            <a:ext cx="7376160" cy="2855814"/>
          </a:xfrm>
          <a:prstGeom prst="rect">
            <a:avLst/>
          </a:prstGeom>
        </p:spPr>
      </p:pic>
    </p:spTree>
    <p:extLst>
      <p:ext uri="{BB962C8B-B14F-4D97-AF65-F5344CB8AC3E}">
        <p14:creationId xmlns:p14="http://schemas.microsoft.com/office/powerpoint/2010/main" val="9179664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normAutofit/>
          </a:bodyPr>
          <a:lstStyle/>
          <a:p>
            <a:r>
              <a:rPr lang="zh-CN" altLang="en-US" dirty="0" smtClean="0">
                <a:solidFill>
                  <a:srgbClr val="FF0000"/>
                </a:solidFill>
              </a:rPr>
              <a:t>相容性</a:t>
            </a:r>
            <a:r>
              <a:rPr lang="zh-CN" altLang="en-US" dirty="0" smtClean="0"/>
              <a:t>：差分方程</a:t>
            </a:r>
            <a:r>
              <a:rPr lang="zh-CN" altLang="en-US" dirty="0"/>
              <a:t>和相应的微分方程相容</a:t>
            </a:r>
          </a:p>
          <a:p>
            <a:r>
              <a:rPr lang="zh-CN" altLang="en-US" dirty="0" smtClean="0"/>
              <a:t>若</a:t>
            </a:r>
            <a:r>
              <a:rPr lang="zh-CN" altLang="en-US" dirty="0"/>
              <a:t>微分方程为</a:t>
            </a:r>
          </a:p>
          <a:p>
            <a:r>
              <a:rPr lang="zh-CN" altLang="en-US" dirty="0" smtClean="0"/>
              <a:t>对应</a:t>
            </a:r>
            <a:r>
              <a:rPr lang="zh-CN" altLang="en-US" dirty="0"/>
              <a:t>的差分方程为</a:t>
            </a:r>
          </a:p>
          <a:p>
            <a:r>
              <a:rPr lang="zh-CN" altLang="en-US" dirty="0" smtClean="0"/>
              <a:t>截断误差为</a:t>
            </a:r>
            <a:endParaRPr lang="en-US" altLang="zh-CN" dirty="0" smtClean="0"/>
          </a:p>
          <a:p>
            <a:endParaRPr lang="en-US" altLang="zh-CN" dirty="0" smtClean="0"/>
          </a:p>
          <a:p>
            <a:r>
              <a:rPr lang="zh-CN" altLang="en-US" dirty="0"/>
              <a:t>定解条件</a:t>
            </a:r>
            <a:r>
              <a:rPr lang="zh-CN" altLang="en-US" dirty="0" smtClean="0"/>
              <a:t>相容</a:t>
            </a:r>
            <a:endParaRPr lang="en-US" altLang="zh-CN" dirty="0" smtClean="0"/>
          </a:p>
          <a:p>
            <a:endParaRPr lang="zh-CN" altLang="en-US" dirty="0"/>
          </a:p>
          <a:p>
            <a:r>
              <a:rPr lang="zh-CN" altLang="en-US" dirty="0" smtClean="0"/>
              <a:t>其中截断误差为</a:t>
            </a:r>
            <a:endParaRPr lang="en-US" altLang="zh-CN" dirty="0" smtClean="0"/>
          </a:p>
          <a:p>
            <a:r>
              <a:rPr lang="zh-CN" altLang="en-US" dirty="0" smtClean="0">
                <a:solidFill>
                  <a:srgbClr val="FF0000"/>
                </a:solidFill>
              </a:rPr>
              <a:t>方程相容，定解条件也相容</a:t>
            </a:r>
            <a:r>
              <a:rPr lang="zh-CN" altLang="en-US" dirty="0" smtClean="0"/>
              <a:t>才可以用来逼近微分方程。</a:t>
            </a:r>
            <a:endParaRPr lang="en-US" altLang="zh-CN" dirty="0" smtClean="0"/>
          </a:p>
        </p:txBody>
      </p:sp>
      <p:sp>
        <p:nvSpPr>
          <p:cNvPr id="3" name="标题 2"/>
          <p:cNvSpPr>
            <a:spLocks noGrp="1"/>
          </p:cNvSpPr>
          <p:nvPr>
            <p:ph type="title"/>
          </p:nvPr>
        </p:nvSpPr>
        <p:spPr/>
        <p:txBody>
          <a:bodyPr/>
          <a:lstStyle/>
          <a:p>
            <a:r>
              <a:rPr lang="zh-CN" altLang="en-US" dirty="0"/>
              <a:t>差分方程、截断误差和相容性</a:t>
            </a:r>
          </a:p>
        </p:txBody>
      </p:sp>
      <p:graphicFrame>
        <p:nvGraphicFramePr>
          <p:cNvPr id="4" name="Object 3"/>
          <p:cNvGraphicFramePr>
            <a:graphicFrameLocks noChangeAspect="1"/>
          </p:cNvGraphicFramePr>
          <p:nvPr>
            <p:extLst>
              <p:ext uri="{D42A27DB-BD31-4B8C-83A1-F6EECF244321}">
                <p14:modId xmlns:p14="http://schemas.microsoft.com/office/powerpoint/2010/main" val="532302533"/>
              </p:ext>
            </p:extLst>
          </p:nvPr>
        </p:nvGraphicFramePr>
        <p:xfrm>
          <a:off x="2507933" y="2213927"/>
          <a:ext cx="1368425" cy="438150"/>
        </p:xfrm>
        <a:graphic>
          <a:graphicData uri="http://schemas.openxmlformats.org/presentationml/2006/ole">
            <mc:AlternateContent xmlns:mc="http://schemas.openxmlformats.org/markup-compatibility/2006">
              <mc:Choice xmlns:v="urn:schemas-microsoft-com:vml" Requires="v">
                <p:oleObj spid="_x0000_s7326" name="公式" r:id="rId4" imgW="634680" imgH="203040" progId="Equation.3">
                  <p:embed/>
                </p:oleObj>
              </mc:Choice>
              <mc:Fallback>
                <p:oleObj name="公式" r:id="rId4" imgW="634680" imgH="203040" progId="Equation.3">
                  <p:embed/>
                  <p:pic>
                    <p:nvPicPr>
                      <p:cNvPr id="293891"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07933" y="2213927"/>
                        <a:ext cx="1368425" cy="4381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3634992087"/>
              </p:ext>
            </p:extLst>
          </p:nvPr>
        </p:nvGraphicFramePr>
        <p:xfrm>
          <a:off x="2883853" y="2685845"/>
          <a:ext cx="1512887" cy="468312"/>
        </p:xfrm>
        <a:graphic>
          <a:graphicData uri="http://schemas.openxmlformats.org/presentationml/2006/ole">
            <mc:AlternateContent xmlns:mc="http://schemas.openxmlformats.org/markup-compatibility/2006">
              <mc:Choice xmlns:v="urn:schemas-microsoft-com:vml" Requires="v">
                <p:oleObj spid="_x0000_s7327" name="公式" r:id="rId6" imgW="698400" imgH="215640" progId="Equation.3">
                  <p:embed/>
                </p:oleObj>
              </mc:Choice>
              <mc:Fallback>
                <p:oleObj name="公式" r:id="rId6" imgW="698400" imgH="215640" progId="Equation.3">
                  <p:embed/>
                  <p:pic>
                    <p:nvPicPr>
                      <p:cNvPr id="293892" name="Object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83853" y="2685845"/>
                        <a:ext cx="1512887" cy="4683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3944086101"/>
              </p:ext>
            </p:extLst>
          </p:nvPr>
        </p:nvGraphicFramePr>
        <p:xfrm>
          <a:off x="2254406" y="3233839"/>
          <a:ext cx="2374900" cy="442913"/>
        </p:xfrm>
        <a:graphic>
          <a:graphicData uri="http://schemas.openxmlformats.org/presentationml/2006/ole">
            <mc:AlternateContent xmlns:mc="http://schemas.openxmlformats.org/markup-compatibility/2006">
              <mc:Choice xmlns:v="urn:schemas-microsoft-com:vml" Requires="v">
                <p:oleObj spid="_x0000_s7328" name="公式" r:id="rId8" imgW="1155600" imgH="215640" progId="Equation.3">
                  <p:embed/>
                </p:oleObj>
              </mc:Choice>
              <mc:Fallback>
                <p:oleObj name="公式" r:id="rId8" imgW="1155600" imgH="215640" progId="Equation.3">
                  <p:embed/>
                  <p:pic>
                    <p:nvPicPr>
                      <p:cNvPr id="293893" name="Object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254406" y="3233839"/>
                        <a:ext cx="2374900" cy="442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1328190761"/>
              </p:ext>
            </p:extLst>
          </p:nvPr>
        </p:nvGraphicFramePr>
        <p:xfrm>
          <a:off x="5659279" y="1602400"/>
          <a:ext cx="1657350" cy="933450"/>
        </p:xfrm>
        <a:graphic>
          <a:graphicData uri="http://schemas.openxmlformats.org/presentationml/2006/ole">
            <mc:AlternateContent xmlns:mc="http://schemas.openxmlformats.org/markup-compatibility/2006">
              <mc:Choice xmlns:v="urn:schemas-microsoft-com:vml" Requires="v">
                <p:oleObj spid="_x0000_s7329" name="公式" r:id="rId10" imgW="698400" imgH="393480" progId="Equation.3">
                  <p:embed/>
                </p:oleObj>
              </mc:Choice>
              <mc:Fallback>
                <p:oleObj name="公式" r:id="rId10" imgW="698400" imgH="393480" progId="Equation.3">
                  <p:embed/>
                  <p:pic>
                    <p:nvPicPr>
                      <p:cNvPr id="293894" name="Object 6"/>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659279" y="1602400"/>
                        <a:ext cx="1657350" cy="9334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 name="Object 8"/>
          <p:cNvGraphicFramePr>
            <a:graphicFrameLocks noChangeAspect="1"/>
          </p:cNvGraphicFramePr>
          <p:nvPr>
            <p:extLst>
              <p:ext uri="{D42A27DB-BD31-4B8C-83A1-F6EECF244321}">
                <p14:modId xmlns:p14="http://schemas.microsoft.com/office/powerpoint/2010/main" val="114779265"/>
              </p:ext>
            </p:extLst>
          </p:nvPr>
        </p:nvGraphicFramePr>
        <p:xfrm>
          <a:off x="2364263" y="3980998"/>
          <a:ext cx="1655763" cy="987425"/>
        </p:xfrm>
        <a:graphic>
          <a:graphicData uri="http://schemas.openxmlformats.org/presentationml/2006/ole">
            <mc:AlternateContent xmlns:mc="http://schemas.openxmlformats.org/markup-compatibility/2006">
              <mc:Choice xmlns:v="urn:schemas-microsoft-com:vml" Requires="v">
                <p:oleObj spid="_x0000_s7330" name="公式" r:id="rId12" imgW="660240" imgH="393480" progId="Equation.3">
                  <p:embed/>
                </p:oleObj>
              </mc:Choice>
              <mc:Fallback>
                <p:oleObj name="公式" r:id="rId12" imgW="660240" imgH="393480" progId="Equation.3">
                  <p:embed/>
                  <p:pic>
                    <p:nvPicPr>
                      <p:cNvPr id="293896" name="Object 8"/>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364263" y="3980998"/>
                        <a:ext cx="1655763" cy="9874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 name="Object 7"/>
          <p:cNvGraphicFramePr>
            <a:graphicFrameLocks noChangeAspect="1"/>
          </p:cNvGraphicFramePr>
          <p:nvPr>
            <p:extLst>
              <p:ext uri="{D42A27DB-BD31-4B8C-83A1-F6EECF244321}">
                <p14:modId xmlns:p14="http://schemas.microsoft.com/office/powerpoint/2010/main" val="2714927111"/>
              </p:ext>
            </p:extLst>
          </p:nvPr>
        </p:nvGraphicFramePr>
        <p:xfrm>
          <a:off x="2796063" y="5102501"/>
          <a:ext cx="2447925" cy="490537"/>
        </p:xfrm>
        <a:graphic>
          <a:graphicData uri="http://schemas.openxmlformats.org/presentationml/2006/ole">
            <mc:AlternateContent xmlns:mc="http://schemas.openxmlformats.org/markup-compatibility/2006">
              <mc:Choice xmlns:v="urn:schemas-microsoft-com:vml" Requires="v">
                <p:oleObj spid="_x0000_s7331" name="数式" r:id="rId14" imgW="1079280" imgH="215640" progId="Equation.3">
                  <p:embed/>
                </p:oleObj>
              </mc:Choice>
              <mc:Fallback>
                <p:oleObj name="数式" r:id="rId14" imgW="1079280" imgH="215640" progId="Equation.3">
                  <p:embed/>
                  <p:pic>
                    <p:nvPicPr>
                      <p:cNvPr id="293895" name="Object 7"/>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796063" y="5102501"/>
                        <a:ext cx="2447925" cy="4905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4653409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latin typeface="微软雅黑" panose="020B0503020204020204" pitchFamily="34" charset="-122"/>
                <a:ea typeface="微软雅黑" panose="020B0503020204020204" pitchFamily="34" charset="-122"/>
              </a:rPr>
              <a:t>目录 </a:t>
            </a:r>
            <a:r>
              <a:rPr lang="en-US" altLang="zh-CN" dirty="0">
                <a:latin typeface="微软雅黑" panose="020B0503020204020204" pitchFamily="34" charset="-122"/>
                <a:ea typeface="微软雅黑" panose="020B0503020204020204" pitchFamily="34" charset="-122"/>
              </a:rPr>
              <a:t>Contents</a:t>
            </a:r>
            <a:endParaRPr lang="zh-CN" altLang="en-US" dirty="0">
              <a:latin typeface="微软雅黑" panose="020B0503020204020204" pitchFamily="34" charset="-122"/>
              <a:ea typeface="微软雅黑" panose="020B0503020204020204" pitchFamily="34" charset="-122"/>
            </a:endParaRPr>
          </a:p>
        </p:txBody>
      </p:sp>
      <p:grpSp>
        <p:nvGrpSpPr>
          <p:cNvPr id="3" name="组合 2"/>
          <p:cNvGrpSpPr/>
          <p:nvPr/>
        </p:nvGrpSpPr>
        <p:grpSpPr>
          <a:xfrm>
            <a:off x="1841535" y="1303550"/>
            <a:ext cx="843427" cy="443226"/>
            <a:chOff x="666810" y="2586037"/>
            <a:chExt cx="468000" cy="245937"/>
          </a:xfrm>
        </p:grpSpPr>
        <p:sp>
          <p:nvSpPr>
            <p:cNvPr id="4"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5" name="文本框 4"/>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1</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7" name="直接连接符 6"/>
          <p:cNvCxnSpPr>
            <a:stCxn id="4" idx="6"/>
          </p:cNvCxnSpPr>
          <p:nvPr/>
        </p:nvCxnSpPr>
        <p:spPr>
          <a:xfrm>
            <a:off x="2534033" y="1711215"/>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2915073" y="1274734"/>
            <a:ext cx="4387392" cy="461665"/>
          </a:xfrm>
          <a:prstGeom prst="rect">
            <a:avLst/>
          </a:prstGeom>
          <a:noFill/>
        </p:spPr>
        <p:txBody>
          <a:bodyPr wrap="square" rtlCol="0">
            <a:spAutoFit/>
          </a:bodyPr>
          <a:lstStyle/>
          <a:p>
            <a:r>
              <a:rPr lang="zh-CN" altLang="en-US" sz="2400" dirty="0" smtClean="0"/>
              <a:t>计算流体力学基础</a:t>
            </a:r>
            <a:endParaRPr lang="zh-CN" altLang="en-US" sz="2400" dirty="0"/>
          </a:p>
        </p:txBody>
      </p:sp>
      <p:grpSp>
        <p:nvGrpSpPr>
          <p:cNvPr id="12" name="组合 11"/>
          <p:cNvGrpSpPr/>
          <p:nvPr/>
        </p:nvGrpSpPr>
        <p:grpSpPr>
          <a:xfrm>
            <a:off x="1841535" y="2223523"/>
            <a:ext cx="843427" cy="443226"/>
            <a:chOff x="666810" y="2586037"/>
            <a:chExt cx="468000" cy="245937"/>
          </a:xfrm>
        </p:grpSpPr>
        <p:sp>
          <p:nvSpPr>
            <p:cNvPr id="13"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14" name="文本框 13"/>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2</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15" name="直接连接符 14"/>
          <p:cNvCxnSpPr>
            <a:stCxn id="13" idx="6"/>
          </p:cNvCxnSpPr>
          <p:nvPr/>
        </p:nvCxnSpPr>
        <p:spPr>
          <a:xfrm>
            <a:off x="2534033" y="2631188"/>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2915073" y="2194707"/>
            <a:ext cx="4387392" cy="461665"/>
          </a:xfrm>
          <a:prstGeom prst="rect">
            <a:avLst/>
          </a:prstGeom>
          <a:noFill/>
        </p:spPr>
        <p:txBody>
          <a:bodyPr wrap="square" rtlCol="0">
            <a:spAutoFit/>
          </a:bodyPr>
          <a:lstStyle/>
          <a:p>
            <a:r>
              <a:rPr lang="zh-CN" altLang="en-US" sz="2400" dirty="0" smtClean="0"/>
              <a:t>有限差分法</a:t>
            </a:r>
            <a:endParaRPr lang="zh-CN" altLang="en-US" sz="2400" dirty="0"/>
          </a:p>
        </p:txBody>
      </p:sp>
      <p:grpSp>
        <p:nvGrpSpPr>
          <p:cNvPr id="17" name="组合 16"/>
          <p:cNvGrpSpPr/>
          <p:nvPr/>
        </p:nvGrpSpPr>
        <p:grpSpPr>
          <a:xfrm>
            <a:off x="1841535" y="3143496"/>
            <a:ext cx="843427" cy="443226"/>
            <a:chOff x="666810" y="2586037"/>
            <a:chExt cx="468000" cy="245937"/>
          </a:xfrm>
        </p:grpSpPr>
        <p:sp>
          <p:nvSpPr>
            <p:cNvPr id="18"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19" name="文本框 18"/>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3</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20" name="直接连接符 19"/>
          <p:cNvCxnSpPr>
            <a:stCxn id="18" idx="6"/>
          </p:cNvCxnSpPr>
          <p:nvPr/>
        </p:nvCxnSpPr>
        <p:spPr>
          <a:xfrm>
            <a:off x="2534033" y="3551161"/>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2915073" y="3114680"/>
            <a:ext cx="4387392" cy="461665"/>
          </a:xfrm>
          <a:prstGeom prst="rect">
            <a:avLst/>
          </a:prstGeom>
          <a:noFill/>
        </p:spPr>
        <p:txBody>
          <a:bodyPr wrap="square" rtlCol="0">
            <a:spAutoFit/>
          </a:bodyPr>
          <a:lstStyle/>
          <a:p>
            <a:r>
              <a:rPr lang="zh-CN" altLang="en-US" sz="2400" dirty="0" smtClean="0"/>
              <a:t>有限元法</a:t>
            </a:r>
            <a:endParaRPr lang="zh-CN" altLang="en-US" sz="2400" dirty="0"/>
          </a:p>
        </p:txBody>
      </p:sp>
      <p:grpSp>
        <p:nvGrpSpPr>
          <p:cNvPr id="22" name="组合 21"/>
          <p:cNvGrpSpPr/>
          <p:nvPr/>
        </p:nvGrpSpPr>
        <p:grpSpPr>
          <a:xfrm>
            <a:off x="1841535" y="4063469"/>
            <a:ext cx="843427" cy="443226"/>
            <a:chOff x="666810" y="2586037"/>
            <a:chExt cx="468000" cy="245937"/>
          </a:xfrm>
        </p:grpSpPr>
        <p:sp>
          <p:nvSpPr>
            <p:cNvPr id="23"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24" name="文本框 23"/>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4</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25" name="直接连接符 24"/>
          <p:cNvCxnSpPr>
            <a:stCxn id="23" idx="6"/>
          </p:cNvCxnSpPr>
          <p:nvPr/>
        </p:nvCxnSpPr>
        <p:spPr>
          <a:xfrm>
            <a:off x="2534033" y="4471134"/>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6" name="文本框 25"/>
          <p:cNvSpPr txBox="1"/>
          <p:nvPr/>
        </p:nvSpPr>
        <p:spPr>
          <a:xfrm>
            <a:off x="2915073" y="4034653"/>
            <a:ext cx="4387392" cy="461665"/>
          </a:xfrm>
          <a:prstGeom prst="rect">
            <a:avLst/>
          </a:prstGeom>
          <a:noFill/>
        </p:spPr>
        <p:txBody>
          <a:bodyPr wrap="square" rtlCol="0">
            <a:spAutoFit/>
          </a:bodyPr>
          <a:lstStyle/>
          <a:p>
            <a:r>
              <a:rPr lang="zh-CN" altLang="en-US" sz="2400" dirty="0" smtClean="0"/>
              <a:t>有限体积法</a:t>
            </a:r>
            <a:endParaRPr lang="zh-CN" altLang="en-US" sz="2400" dirty="0"/>
          </a:p>
        </p:txBody>
      </p:sp>
      <p:grpSp>
        <p:nvGrpSpPr>
          <p:cNvPr id="32" name="组合 31"/>
          <p:cNvGrpSpPr/>
          <p:nvPr/>
        </p:nvGrpSpPr>
        <p:grpSpPr>
          <a:xfrm>
            <a:off x="1841535" y="4983444"/>
            <a:ext cx="843427" cy="443226"/>
            <a:chOff x="666810" y="2586037"/>
            <a:chExt cx="468000" cy="245937"/>
          </a:xfrm>
        </p:grpSpPr>
        <p:sp>
          <p:nvSpPr>
            <p:cNvPr id="33"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34" name="文本框 33"/>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5</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35" name="直接连接符 34"/>
          <p:cNvCxnSpPr>
            <a:stCxn id="33" idx="6"/>
          </p:cNvCxnSpPr>
          <p:nvPr/>
        </p:nvCxnSpPr>
        <p:spPr>
          <a:xfrm>
            <a:off x="2534033" y="5391109"/>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36" name="文本框 35"/>
          <p:cNvSpPr txBox="1"/>
          <p:nvPr/>
        </p:nvSpPr>
        <p:spPr>
          <a:xfrm>
            <a:off x="2915073" y="4954628"/>
            <a:ext cx="4387392" cy="461665"/>
          </a:xfrm>
          <a:prstGeom prst="rect">
            <a:avLst/>
          </a:prstGeom>
          <a:noFill/>
        </p:spPr>
        <p:txBody>
          <a:bodyPr wrap="square" rtlCol="0">
            <a:spAutoFit/>
          </a:bodyPr>
          <a:lstStyle/>
          <a:p>
            <a:r>
              <a:rPr lang="zh-CN" altLang="en-US" sz="2400" dirty="0" smtClean="0"/>
              <a:t>总结</a:t>
            </a:r>
            <a:endParaRPr lang="zh-CN" altLang="en-US" sz="2400" dirty="0"/>
          </a:p>
        </p:txBody>
      </p:sp>
    </p:spTree>
    <p:extLst>
      <p:ext uri="{BB962C8B-B14F-4D97-AF65-F5344CB8AC3E}">
        <p14:creationId xmlns:p14="http://schemas.microsoft.com/office/powerpoint/2010/main" val="3155251148"/>
      </p:ext>
    </p:extLst>
  </p:cSld>
  <p:clrMapOvr>
    <a:masterClrMapping/>
  </p:clrMapOvr>
  <p:transition spd="slow">
    <p:push/>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a:xfrm>
            <a:off x="494026" y="1685678"/>
            <a:ext cx="3534332" cy="4921498"/>
          </a:xfrm>
        </p:spPr>
        <p:txBody>
          <a:bodyPr/>
          <a:lstStyle/>
          <a:p>
            <a:r>
              <a:rPr lang="zh-CN" altLang="en-US" dirty="0"/>
              <a:t>平行平板间的层流计算</a:t>
            </a:r>
          </a:p>
          <a:p>
            <a:r>
              <a:rPr lang="zh-CN" altLang="en-US" dirty="0"/>
              <a:t>由</a:t>
            </a:r>
            <a:r>
              <a:rPr lang="en-US" altLang="zh-CN" dirty="0"/>
              <a:t>N-S</a:t>
            </a:r>
            <a:r>
              <a:rPr lang="zh-CN" altLang="en-US" dirty="0"/>
              <a:t>方程可</a:t>
            </a:r>
            <a:r>
              <a:rPr lang="zh-CN" altLang="en-US" dirty="0" smtClean="0"/>
              <a:t>得到关于</a:t>
            </a:r>
            <a:r>
              <a:rPr lang="zh-CN" altLang="en-US" dirty="0"/>
              <a:t>流动</a:t>
            </a:r>
            <a:r>
              <a:rPr lang="zh-CN" altLang="en-US" dirty="0" smtClean="0"/>
              <a:t>速度</a:t>
            </a:r>
            <a:r>
              <a:rPr lang="en-US" altLang="zh-CN" i="1" dirty="0" smtClean="0">
                <a:latin typeface="Times New Roman" panose="02020603050405020304" pitchFamily="18" charset="0"/>
                <a:cs typeface="Times New Roman" panose="02020603050405020304" pitchFamily="18" charset="0"/>
              </a:rPr>
              <a:t>u</a:t>
            </a:r>
            <a:r>
              <a:rPr lang="zh-CN" altLang="en-US" dirty="0" smtClean="0"/>
              <a:t>的微分方程</a:t>
            </a:r>
            <a:endParaRPr lang="en-US" altLang="zh-CN" dirty="0" smtClean="0"/>
          </a:p>
          <a:p>
            <a:endParaRPr lang="en-US" altLang="zh-CN" dirty="0"/>
          </a:p>
          <a:p>
            <a:endParaRPr lang="en-US" altLang="zh-CN" dirty="0" smtClean="0"/>
          </a:p>
          <a:p>
            <a:r>
              <a:rPr lang="zh-CN" altLang="en-US" dirty="0" smtClean="0"/>
              <a:t>边界条件</a:t>
            </a:r>
            <a:endParaRPr lang="en-US" altLang="zh-CN" dirty="0" smtClean="0"/>
          </a:p>
          <a:p>
            <a:r>
              <a:rPr lang="zh-CN" altLang="en-US" dirty="0" smtClean="0"/>
              <a:t>差分方程</a:t>
            </a:r>
            <a:endParaRPr lang="en-US" altLang="zh-CN" dirty="0" smtClean="0"/>
          </a:p>
          <a:p>
            <a:endParaRPr lang="en-US" altLang="zh-CN" dirty="0"/>
          </a:p>
          <a:p>
            <a:r>
              <a:rPr lang="zh-CN" altLang="en-US" dirty="0" smtClean="0"/>
              <a:t>边界条件</a:t>
            </a:r>
          </a:p>
          <a:p>
            <a:endParaRPr lang="zh-CN" altLang="en-US" dirty="0" smtClean="0"/>
          </a:p>
          <a:p>
            <a:endParaRPr lang="en-US" altLang="zh-CN" dirty="0" smtClean="0"/>
          </a:p>
          <a:p>
            <a:endParaRPr lang="zh-CN" altLang="en-US" dirty="0"/>
          </a:p>
          <a:p>
            <a:endParaRPr lang="zh-CN" altLang="en-US" dirty="0"/>
          </a:p>
        </p:txBody>
      </p:sp>
      <p:sp>
        <p:nvSpPr>
          <p:cNvPr id="3" name="标题 2"/>
          <p:cNvSpPr>
            <a:spLocks noGrp="1"/>
          </p:cNvSpPr>
          <p:nvPr>
            <p:ph type="title"/>
          </p:nvPr>
        </p:nvSpPr>
        <p:spPr/>
        <p:txBody>
          <a:bodyPr/>
          <a:lstStyle/>
          <a:p>
            <a:r>
              <a:rPr lang="zh-CN" altLang="en-US" dirty="0" smtClean="0"/>
              <a:t>算例</a:t>
            </a:r>
            <a:endParaRPr lang="zh-CN" altLang="en-US" dirty="0"/>
          </a:p>
        </p:txBody>
      </p:sp>
      <p:grpSp>
        <p:nvGrpSpPr>
          <p:cNvPr id="4" name="Group 7"/>
          <p:cNvGrpSpPr>
            <a:grpSpLocks/>
          </p:cNvGrpSpPr>
          <p:nvPr/>
        </p:nvGrpSpPr>
        <p:grpSpPr bwMode="auto">
          <a:xfrm>
            <a:off x="4348480" y="1771015"/>
            <a:ext cx="4324668" cy="2526665"/>
            <a:chOff x="703" y="799"/>
            <a:chExt cx="4296" cy="2775"/>
          </a:xfrm>
        </p:grpSpPr>
        <p:graphicFrame>
          <p:nvGraphicFramePr>
            <p:cNvPr id="5" name="Object 8"/>
            <p:cNvGraphicFramePr>
              <a:graphicFrameLocks noChangeAspect="1"/>
            </p:cNvGraphicFramePr>
            <p:nvPr/>
          </p:nvGraphicFramePr>
          <p:xfrm>
            <a:off x="4785" y="3339"/>
            <a:ext cx="214" cy="235"/>
          </p:xfrm>
          <a:graphic>
            <a:graphicData uri="http://schemas.openxmlformats.org/presentationml/2006/ole">
              <mc:AlternateContent xmlns:mc="http://schemas.openxmlformats.org/markup-compatibility/2006">
                <mc:Choice xmlns:v="urn:schemas-microsoft-com:vml" Requires="v">
                  <p:oleObj spid="_x0000_s8419" name="公式" r:id="rId4" imgW="126720" imgH="139680" progId="Equation.3">
                    <p:embed/>
                  </p:oleObj>
                </mc:Choice>
                <mc:Fallback>
                  <p:oleObj name="公式" r:id="rId4" imgW="126720" imgH="139680" progId="Equation.3">
                    <p:embed/>
                    <p:pic>
                      <p:nvPicPr>
                        <p:cNvPr id="295944" name="Object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85" y="3339"/>
                          <a:ext cx="214" cy="2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 name="Object 9"/>
            <p:cNvGraphicFramePr>
              <a:graphicFrameLocks noChangeAspect="1"/>
            </p:cNvGraphicFramePr>
            <p:nvPr/>
          </p:nvGraphicFramePr>
          <p:xfrm>
            <a:off x="1837" y="981"/>
            <a:ext cx="192" cy="227"/>
          </p:xfrm>
          <a:graphic>
            <a:graphicData uri="http://schemas.openxmlformats.org/presentationml/2006/ole">
              <mc:AlternateContent xmlns:mc="http://schemas.openxmlformats.org/markup-compatibility/2006">
                <mc:Choice xmlns:v="urn:schemas-microsoft-com:vml" Requires="v">
                  <p:oleObj spid="_x0000_s8420" name="公式" r:id="rId6" imgW="139680" imgH="164880" progId="Equation.3">
                    <p:embed/>
                  </p:oleObj>
                </mc:Choice>
                <mc:Fallback>
                  <p:oleObj name="公式" r:id="rId6" imgW="139680" imgH="164880" progId="Equation.3">
                    <p:embed/>
                    <p:pic>
                      <p:nvPicPr>
                        <p:cNvPr id="295945" name="Object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37" y="981"/>
                          <a:ext cx="192" cy="2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 name="Object 10"/>
            <p:cNvGraphicFramePr>
              <a:graphicFrameLocks noChangeAspect="1"/>
            </p:cNvGraphicFramePr>
            <p:nvPr/>
          </p:nvGraphicFramePr>
          <p:xfrm>
            <a:off x="975" y="2523"/>
            <a:ext cx="136" cy="272"/>
          </p:xfrm>
          <a:graphic>
            <a:graphicData uri="http://schemas.openxmlformats.org/presentationml/2006/ole">
              <mc:AlternateContent xmlns:mc="http://schemas.openxmlformats.org/markup-compatibility/2006">
                <mc:Choice xmlns:v="urn:schemas-microsoft-com:vml" Requires="v">
                  <p:oleObj spid="_x0000_s8421" name="公式" r:id="rId8" imgW="88560" imgH="177480" progId="Equation.3">
                    <p:embed/>
                  </p:oleObj>
                </mc:Choice>
                <mc:Fallback>
                  <p:oleObj name="公式" r:id="rId8" imgW="88560" imgH="177480" progId="Equation.3">
                    <p:embed/>
                    <p:pic>
                      <p:nvPicPr>
                        <p:cNvPr id="295946" name="Object 1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75" y="2523"/>
                          <a:ext cx="136" cy="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 name="Line 11"/>
            <p:cNvSpPr>
              <a:spLocks noChangeShapeType="1"/>
            </p:cNvSpPr>
            <p:nvPr/>
          </p:nvSpPr>
          <p:spPr bwMode="auto">
            <a:xfrm>
              <a:off x="703" y="1752"/>
              <a:ext cx="3991" cy="0"/>
            </a:xfrm>
            <a:prstGeom prst="line">
              <a:avLst/>
            </a:prstGeom>
            <a:noFill/>
            <a:ln w="9525">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 name="Line 12"/>
            <p:cNvSpPr>
              <a:spLocks noChangeShapeType="1"/>
            </p:cNvSpPr>
            <p:nvPr/>
          </p:nvSpPr>
          <p:spPr bwMode="auto">
            <a:xfrm>
              <a:off x="748" y="3475"/>
              <a:ext cx="3946" cy="0"/>
            </a:xfrm>
            <a:prstGeom prst="line">
              <a:avLst/>
            </a:prstGeom>
            <a:noFill/>
            <a:ln w="9525">
              <a:solidFill>
                <a:srgbClr val="008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 name="Line 13"/>
            <p:cNvSpPr>
              <a:spLocks noChangeShapeType="1"/>
            </p:cNvSpPr>
            <p:nvPr/>
          </p:nvSpPr>
          <p:spPr bwMode="auto">
            <a:xfrm flipH="1">
              <a:off x="1066" y="3475"/>
              <a:ext cx="91" cy="91"/>
            </a:xfrm>
            <a:prstGeom prst="line">
              <a:avLst/>
            </a:prstGeom>
            <a:noFill/>
            <a:ln w="9525">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 name="Line 14"/>
            <p:cNvSpPr>
              <a:spLocks noChangeShapeType="1"/>
            </p:cNvSpPr>
            <p:nvPr/>
          </p:nvSpPr>
          <p:spPr bwMode="auto">
            <a:xfrm flipH="1">
              <a:off x="1202" y="3475"/>
              <a:ext cx="91" cy="91"/>
            </a:xfrm>
            <a:prstGeom prst="line">
              <a:avLst/>
            </a:prstGeom>
            <a:noFill/>
            <a:ln w="9525">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 name="Line 15"/>
            <p:cNvSpPr>
              <a:spLocks noChangeShapeType="1"/>
            </p:cNvSpPr>
            <p:nvPr/>
          </p:nvSpPr>
          <p:spPr bwMode="auto">
            <a:xfrm flipH="1">
              <a:off x="1338" y="3475"/>
              <a:ext cx="91" cy="91"/>
            </a:xfrm>
            <a:prstGeom prst="line">
              <a:avLst/>
            </a:prstGeom>
            <a:noFill/>
            <a:ln w="9525">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 name="Line 16"/>
            <p:cNvSpPr>
              <a:spLocks noChangeShapeType="1"/>
            </p:cNvSpPr>
            <p:nvPr/>
          </p:nvSpPr>
          <p:spPr bwMode="auto">
            <a:xfrm flipH="1">
              <a:off x="1474" y="3475"/>
              <a:ext cx="91" cy="91"/>
            </a:xfrm>
            <a:prstGeom prst="line">
              <a:avLst/>
            </a:prstGeom>
            <a:noFill/>
            <a:ln w="9525">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 name="Line 17"/>
            <p:cNvSpPr>
              <a:spLocks noChangeShapeType="1"/>
            </p:cNvSpPr>
            <p:nvPr/>
          </p:nvSpPr>
          <p:spPr bwMode="auto">
            <a:xfrm flipH="1">
              <a:off x="1610" y="3475"/>
              <a:ext cx="91" cy="91"/>
            </a:xfrm>
            <a:prstGeom prst="line">
              <a:avLst/>
            </a:prstGeom>
            <a:noFill/>
            <a:ln w="9525">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 name="Line 18"/>
            <p:cNvSpPr>
              <a:spLocks noChangeShapeType="1"/>
            </p:cNvSpPr>
            <p:nvPr/>
          </p:nvSpPr>
          <p:spPr bwMode="auto">
            <a:xfrm flipH="1">
              <a:off x="1746" y="3475"/>
              <a:ext cx="91" cy="91"/>
            </a:xfrm>
            <a:prstGeom prst="line">
              <a:avLst/>
            </a:prstGeom>
            <a:noFill/>
            <a:ln w="9525">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 name="Line 19"/>
            <p:cNvSpPr>
              <a:spLocks noChangeShapeType="1"/>
            </p:cNvSpPr>
            <p:nvPr/>
          </p:nvSpPr>
          <p:spPr bwMode="auto">
            <a:xfrm flipH="1">
              <a:off x="1882" y="3475"/>
              <a:ext cx="91" cy="91"/>
            </a:xfrm>
            <a:prstGeom prst="line">
              <a:avLst/>
            </a:prstGeom>
            <a:noFill/>
            <a:ln w="9525">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7" name="Line 20"/>
            <p:cNvSpPr>
              <a:spLocks noChangeShapeType="1"/>
            </p:cNvSpPr>
            <p:nvPr/>
          </p:nvSpPr>
          <p:spPr bwMode="auto">
            <a:xfrm flipH="1">
              <a:off x="2018" y="3475"/>
              <a:ext cx="91" cy="91"/>
            </a:xfrm>
            <a:prstGeom prst="line">
              <a:avLst/>
            </a:prstGeom>
            <a:noFill/>
            <a:ln w="9525">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 name="Line 21"/>
            <p:cNvSpPr>
              <a:spLocks noChangeShapeType="1"/>
            </p:cNvSpPr>
            <p:nvPr/>
          </p:nvSpPr>
          <p:spPr bwMode="auto">
            <a:xfrm flipH="1">
              <a:off x="2154" y="3475"/>
              <a:ext cx="91" cy="91"/>
            </a:xfrm>
            <a:prstGeom prst="line">
              <a:avLst/>
            </a:prstGeom>
            <a:noFill/>
            <a:ln w="9525">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 name="Line 22"/>
            <p:cNvSpPr>
              <a:spLocks noChangeShapeType="1"/>
            </p:cNvSpPr>
            <p:nvPr/>
          </p:nvSpPr>
          <p:spPr bwMode="auto">
            <a:xfrm flipH="1">
              <a:off x="2290" y="3475"/>
              <a:ext cx="91" cy="91"/>
            </a:xfrm>
            <a:prstGeom prst="line">
              <a:avLst/>
            </a:prstGeom>
            <a:noFill/>
            <a:ln w="9525">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 name="Line 23"/>
            <p:cNvSpPr>
              <a:spLocks noChangeShapeType="1"/>
            </p:cNvSpPr>
            <p:nvPr/>
          </p:nvSpPr>
          <p:spPr bwMode="auto">
            <a:xfrm flipH="1">
              <a:off x="2426" y="3475"/>
              <a:ext cx="91" cy="91"/>
            </a:xfrm>
            <a:prstGeom prst="line">
              <a:avLst/>
            </a:prstGeom>
            <a:noFill/>
            <a:ln w="9525">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 name="Line 24"/>
            <p:cNvSpPr>
              <a:spLocks noChangeShapeType="1"/>
            </p:cNvSpPr>
            <p:nvPr/>
          </p:nvSpPr>
          <p:spPr bwMode="auto">
            <a:xfrm flipH="1">
              <a:off x="2562" y="3475"/>
              <a:ext cx="91" cy="91"/>
            </a:xfrm>
            <a:prstGeom prst="line">
              <a:avLst/>
            </a:prstGeom>
            <a:noFill/>
            <a:ln w="9525">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2" name="Line 25"/>
            <p:cNvSpPr>
              <a:spLocks noChangeShapeType="1"/>
            </p:cNvSpPr>
            <p:nvPr/>
          </p:nvSpPr>
          <p:spPr bwMode="auto">
            <a:xfrm flipH="1">
              <a:off x="2699" y="3475"/>
              <a:ext cx="91" cy="91"/>
            </a:xfrm>
            <a:prstGeom prst="line">
              <a:avLst/>
            </a:prstGeom>
            <a:noFill/>
            <a:ln w="9525">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3" name="Line 26"/>
            <p:cNvSpPr>
              <a:spLocks noChangeShapeType="1"/>
            </p:cNvSpPr>
            <p:nvPr/>
          </p:nvSpPr>
          <p:spPr bwMode="auto">
            <a:xfrm flipH="1">
              <a:off x="2835" y="3475"/>
              <a:ext cx="91" cy="91"/>
            </a:xfrm>
            <a:prstGeom prst="line">
              <a:avLst/>
            </a:prstGeom>
            <a:noFill/>
            <a:ln w="9525">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 name="Line 27"/>
            <p:cNvSpPr>
              <a:spLocks noChangeShapeType="1"/>
            </p:cNvSpPr>
            <p:nvPr/>
          </p:nvSpPr>
          <p:spPr bwMode="auto">
            <a:xfrm flipH="1">
              <a:off x="2971" y="3475"/>
              <a:ext cx="91" cy="91"/>
            </a:xfrm>
            <a:prstGeom prst="line">
              <a:avLst/>
            </a:prstGeom>
            <a:noFill/>
            <a:ln w="9525">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5" name="Line 28"/>
            <p:cNvSpPr>
              <a:spLocks noChangeShapeType="1"/>
            </p:cNvSpPr>
            <p:nvPr/>
          </p:nvSpPr>
          <p:spPr bwMode="auto">
            <a:xfrm flipH="1">
              <a:off x="3107" y="3475"/>
              <a:ext cx="91" cy="91"/>
            </a:xfrm>
            <a:prstGeom prst="line">
              <a:avLst/>
            </a:prstGeom>
            <a:noFill/>
            <a:ln w="9525">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 name="Line 29"/>
            <p:cNvSpPr>
              <a:spLocks noChangeShapeType="1"/>
            </p:cNvSpPr>
            <p:nvPr/>
          </p:nvSpPr>
          <p:spPr bwMode="auto">
            <a:xfrm flipH="1">
              <a:off x="3243" y="3475"/>
              <a:ext cx="91" cy="91"/>
            </a:xfrm>
            <a:prstGeom prst="line">
              <a:avLst/>
            </a:prstGeom>
            <a:noFill/>
            <a:ln w="9525">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 name="Line 30"/>
            <p:cNvSpPr>
              <a:spLocks noChangeShapeType="1"/>
            </p:cNvSpPr>
            <p:nvPr/>
          </p:nvSpPr>
          <p:spPr bwMode="auto">
            <a:xfrm flipH="1">
              <a:off x="3379" y="3475"/>
              <a:ext cx="91" cy="91"/>
            </a:xfrm>
            <a:prstGeom prst="line">
              <a:avLst/>
            </a:prstGeom>
            <a:noFill/>
            <a:ln w="9525">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 name="Line 31"/>
            <p:cNvSpPr>
              <a:spLocks noChangeShapeType="1"/>
            </p:cNvSpPr>
            <p:nvPr/>
          </p:nvSpPr>
          <p:spPr bwMode="auto">
            <a:xfrm flipH="1">
              <a:off x="3515" y="3475"/>
              <a:ext cx="91" cy="91"/>
            </a:xfrm>
            <a:prstGeom prst="line">
              <a:avLst/>
            </a:prstGeom>
            <a:noFill/>
            <a:ln w="9525">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9" name="Line 32"/>
            <p:cNvSpPr>
              <a:spLocks noChangeShapeType="1"/>
            </p:cNvSpPr>
            <p:nvPr/>
          </p:nvSpPr>
          <p:spPr bwMode="auto">
            <a:xfrm flipH="1">
              <a:off x="3651" y="3475"/>
              <a:ext cx="91" cy="91"/>
            </a:xfrm>
            <a:prstGeom prst="line">
              <a:avLst/>
            </a:prstGeom>
            <a:noFill/>
            <a:ln w="9525">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 name="Line 33"/>
            <p:cNvSpPr>
              <a:spLocks noChangeShapeType="1"/>
            </p:cNvSpPr>
            <p:nvPr/>
          </p:nvSpPr>
          <p:spPr bwMode="auto">
            <a:xfrm flipH="1">
              <a:off x="3787" y="3475"/>
              <a:ext cx="91" cy="91"/>
            </a:xfrm>
            <a:prstGeom prst="line">
              <a:avLst/>
            </a:prstGeom>
            <a:noFill/>
            <a:ln w="9525">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 name="Line 34"/>
            <p:cNvSpPr>
              <a:spLocks noChangeShapeType="1"/>
            </p:cNvSpPr>
            <p:nvPr/>
          </p:nvSpPr>
          <p:spPr bwMode="auto">
            <a:xfrm flipH="1">
              <a:off x="3923" y="3475"/>
              <a:ext cx="91" cy="91"/>
            </a:xfrm>
            <a:prstGeom prst="line">
              <a:avLst/>
            </a:prstGeom>
            <a:noFill/>
            <a:ln w="9525">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 name="Line 35"/>
            <p:cNvSpPr>
              <a:spLocks noChangeShapeType="1"/>
            </p:cNvSpPr>
            <p:nvPr/>
          </p:nvSpPr>
          <p:spPr bwMode="auto">
            <a:xfrm flipH="1">
              <a:off x="4059" y="3475"/>
              <a:ext cx="91" cy="91"/>
            </a:xfrm>
            <a:prstGeom prst="line">
              <a:avLst/>
            </a:prstGeom>
            <a:noFill/>
            <a:ln w="9525">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 name="Line 36"/>
            <p:cNvSpPr>
              <a:spLocks noChangeShapeType="1"/>
            </p:cNvSpPr>
            <p:nvPr/>
          </p:nvSpPr>
          <p:spPr bwMode="auto">
            <a:xfrm flipH="1">
              <a:off x="4195" y="3475"/>
              <a:ext cx="91" cy="91"/>
            </a:xfrm>
            <a:prstGeom prst="line">
              <a:avLst/>
            </a:prstGeom>
            <a:noFill/>
            <a:ln w="9525">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 name="Line 37"/>
            <p:cNvSpPr>
              <a:spLocks noChangeShapeType="1"/>
            </p:cNvSpPr>
            <p:nvPr/>
          </p:nvSpPr>
          <p:spPr bwMode="auto">
            <a:xfrm flipH="1">
              <a:off x="1111" y="1661"/>
              <a:ext cx="91" cy="91"/>
            </a:xfrm>
            <a:prstGeom prst="line">
              <a:avLst/>
            </a:prstGeom>
            <a:noFill/>
            <a:ln w="9525">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5" name="Line 38"/>
            <p:cNvSpPr>
              <a:spLocks noChangeShapeType="1"/>
            </p:cNvSpPr>
            <p:nvPr/>
          </p:nvSpPr>
          <p:spPr bwMode="auto">
            <a:xfrm flipH="1">
              <a:off x="1247" y="1661"/>
              <a:ext cx="91" cy="91"/>
            </a:xfrm>
            <a:prstGeom prst="line">
              <a:avLst/>
            </a:prstGeom>
            <a:noFill/>
            <a:ln w="9525">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 name="Line 39"/>
            <p:cNvSpPr>
              <a:spLocks noChangeShapeType="1"/>
            </p:cNvSpPr>
            <p:nvPr/>
          </p:nvSpPr>
          <p:spPr bwMode="auto">
            <a:xfrm flipH="1">
              <a:off x="1383" y="1661"/>
              <a:ext cx="91" cy="91"/>
            </a:xfrm>
            <a:prstGeom prst="line">
              <a:avLst/>
            </a:prstGeom>
            <a:noFill/>
            <a:ln w="9525">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 name="Line 40"/>
            <p:cNvSpPr>
              <a:spLocks noChangeShapeType="1"/>
            </p:cNvSpPr>
            <p:nvPr/>
          </p:nvSpPr>
          <p:spPr bwMode="auto">
            <a:xfrm flipH="1">
              <a:off x="1519" y="1661"/>
              <a:ext cx="91" cy="91"/>
            </a:xfrm>
            <a:prstGeom prst="line">
              <a:avLst/>
            </a:prstGeom>
            <a:noFill/>
            <a:ln w="9525">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8" name="Line 41"/>
            <p:cNvSpPr>
              <a:spLocks noChangeShapeType="1"/>
            </p:cNvSpPr>
            <p:nvPr/>
          </p:nvSpPr>
          <p:spPr bwMode="auto">
            <a:xfrm flipH="1">
              <a:off x="1655" y="1661"/>
              <a:ext cx="91" cy="91"/>
            </a:xfrm>
            <a:prstGeom prst="line">
              <a:avLst/>
            </a:prstGeom>
            <a:noFill/>
            <a:ln w="9525">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9" name="Line 42"/>
            <p:cNvSpPr>
              <a:spLocks noChangeShapeType="1"/>
            </p:cNvSpPr>
            <p:nvPr/>
          </p:nvSpPr>
          <p:spPr bwMode="auto">
            <a:xfrm flipH="1">
              <a:off x="1791" y="1661"/>
              <a:ext cx="91" cy="91"/>
            </a:xfrm>
            <a:prstGeom prst="line">
              <a:avLst/>
            </a:prstGeom>
            <a:noFill/>
            <a:ln w="9525">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0" name="Line 43"/>
            <p:cNvSpPr>
              <a:spLocks noChangeShapeType="1"/>
            </p:cNvSpPr>
            <p:nvPr/>
          </p:nvSpPr>
          <p:spPr bwMode="auto">
            <a:xfrm flipH="1">
              <a:off x="1927" y="1661"/>
              <a:ext cx="91" cy="91"/>
            </a:xfrm>
            <a:prstGeom prst="line">
              <a:avLst/>
            </a:prstGeom>
            <a:noFill/>
            <a:ln w="9525">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 name="Line 44"/>
            <p:cNvSpPr>
              <a:spLocks noChangeShapeType="1"/>
            </p:cNvSpPr>
            <p:nvPr/>
          </p:nvSpPr>
          <p:spPr bwMode="auto">
            <a:xfrm flipH="1">
              <a:off x="2063" y="1661"/>
              <a:ext cx="91" cy="91"/>
            </a:xfrm>
            <a:prstGeom prst="line">
              <a:avLst/>
            </a:prstGeom>
            <a:noFill/>
            <a:ln w="9525">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2" name="Line 45"/>
            <p:cNvSpPr>
              <a:spLocks noChangeShapeType="1"/>
            </p:cNvSpPr>
            <p:nvPr/>
          </p:nvSpPr>
          <p:spPr bwMode="auto">
            <a:xfrm flipH="1">
              <a:off x="2199" y="1661"/>
              <a:ext cx="91" cy="91"/>
            </a:xfrm>
            <a:prstGeom prst="line">
              <a:avLst/>
            </a:prstGeom>
            <a:noFill/>
            <a:ln w="9525">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3" name="Line 46"/>
            <p:cNvSpPr>
              <a:spLocks noChangeShapeType="1"/>
            </p:cNvSpPr>
            <p:nvPr/>
          </p:nvSpPr>
          <p:spPr bwMode="auto">
            <a:xfrm flipH="1">
              <a:off x="2335" y="1661"/>
              <a:ext cx="91" cy="91"/>
            </a:xfrm>
            <a:prstGeom prst="line">
              <a:avLst/>
            </a:prstGeom>
            <a:noFill/>
            <a:ln w="9525">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 name="Line 47"/>
            <p:cNvSpPr>
              <a:spLocks noChangeShapeType="1"/>
            </p:cNvSpPr>
            <p:nvPr/>
          </p:nvSpPr>
          <p:spPr bwMode="auto">
            <a:xfrm flipH="1">
              <a:off x="2471" y="1661"/>
              <a:ext cx="91" cy="91"/>
            </a:xfrm>
            <a:prstGeom prst="line">
              <a:avLst/>
            </a:prstGeom>
            <a:noFill/>
            <a:ln w="9525">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5" name="Line 48"/>
            <p:cNvSpPr>
              <a:spLocks noChangeShapeType="1"/>
            </p:cNvSpPr>
            <p:nvPr/>
          </p:nvSpPr>
          <p:spPr bwMode="auto">
            <a:xfrm flipH="1">
              <a:off x="2607" y="1661"/>
              <a:ext cx="91" cy="91"/>
            </a:xfrm>
            <a:prstGeom prst="line">
              <a:avLst/>
            </a:prstGeom>
            <a:noFill/>
            <a:ln w="9525">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6" name="Line 49"/>
            <p:cNvSpPr>
              <a:spLocks noChangeShapeType="1"/>
            </p:cNvSpPr>
            <p:nvPr/>
          </p:nvSpPr>
          <p:spPr bwMode="auto">
            <a:xfrm flipH="1">
              <a:off x="2744" y="1661"/>
              <a:ext cx="91" cy="91"/>
            </a:xfrm>
            <a:prstGeom prst="line">
              <a:avLst/>
            </a:prstGeom>
            <a:noFill/>
            <a:ln w="9525">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 name="Line 50"/>
            <p:cNvSpPr>
              <a:spLocks noChangeShapeType="1"/>
            </p:cNvSpPr>
            <p:nvPr/>
          </p:nvSpPr>
          <p:spPr bwMode="auto">
            <a:xfrm flipH="1">
              <a:off x="2880" y="1661"/>
              <a:ext cx="91" cy="91"/>
            </a:xfrm>
            <a:prstGeom prst="line">
              <a:avLst/>
            </a:prstGeom>
            <a:noFill/>
            <a:ln w="9525">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8" name="Line 51"/>
            <p:cNvSpPr>
              <a:spLocks noChangeShapeType="1"/>
            </p:cNvSpPr>
            <p:nvPr/>
          </p:nvSpPr>
          <p:spPr bwMode="auto">
            <a:xfrm flipH="1">
              <a:off x="3016" y="1661"/>
              <a:ext cx="91" cy="91"/>
            </a:xfrm>
            <a:prstGeom prst="line">
              <a:avLst/>
            </a:prstGeom>
            <a:noFill/>
            <a:ln w="9525">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9" name="Line 52"/>
            <p:cNvSpPr>
              <a:spLocks noChangeShapeType="1"/>
            </p:cNvSpPr>
            <p:nvPr/>
          </p:nvSpPr>
          <p:spPr bwMode="auto">
            <a:xfrm flipH="1">
              <a:off x="3152" y="1661"/>
              <a:ext cx="91" cy="91"/>
            </a:xfrm>
            <a:prstGeom prst="line">
              <a:avLst/>
            </a:prstGeom>
            <a:noFill/>
            <a:ln w="9525">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0" name="Line 53"/>
            <p:cNvSpPr>
              <a:spLocks noChangeShapeType="1"/>
            </p:cNvSpPr>
            <p:nvPr/>
          </p:nvSpPr>
          <p:spPr bwMode="auto">
            <a:xfrm flipH="1">
              <a:off x="3288" y="1661"/>
              <a:ext cx="91" cy="91"/>
            </a:xfrm>
            <a:prstGeom prst="line">
              <a:avLst/>
            </a:prstGeom>
            <a:noFill/>
            <a:ln w="9525">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 name="Line 54"/>
            <p:cNvSpPr>
              <a:spLocks noChangeShapeType="1"/>
            </p:cNvSpPr>
            <p:nvPr/>
          </p:nvSpPr>
          <p:spPr bwMode="auto">
            <a:xfrm flipH="1">
              <a:off x="3424" y="1661"/>
              <a:ext cx="91" cy="91"/>
            </a:xfrm>
            <a:prstGeom prst="line">
              <a:avLst/>
            </a:prstGeom>
            <a:noFill/>
            <a:ln w="9525">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2" name="Line 55"/>
            <p:cNvSpPr>
              <a:spLocks noChangeShapeType="1"/>
            </p:cNvSpPr>
            <p:nvPr/>
          </p:nvSpPr>
          <p:spPr bwMode="auto">
            <a:xfrm flipH="1">
              <a:off x="3560" y="1661"/>
              <a:ext cx="91" cy="91"/>
            </a:xfrm>
            <a:prstGeom prst="line">
              <a:avLst/>
            </a:prstGeom>
            <a:noFill/>
            <a:ln w="9525">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3" name="Line 56"/>
            <p:cNvSpPr>
              <a:spLocks noChangeShapeType="1"/>
            </p:cNvSpPr>
            <p:nvPr/>
          </p:nvSpPr>
          <p:spPr bwMode="auto">
            <a:xfrm flipH="1">
              <a:off x="3696" y="1661"/>
              <a:ext cx="91" cy="91"/>
            </a:xfrm>
            <a:prstGeom prst="line">
              <a:avLst/>
            </a:prstGeom>
            <a:noFill/>
            <a:ln w="9525">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 name="Line 57"/>
            <p:cNvSpPr>
              <a:spLocks noChangeShapeType="1"/>
            </p:cNvSpPr>
            <p:nvPr/>
          </p:nvSpPr>
          <p:spPr bwMode="auto">
            <a:xfrm flipH="1">
              <a:off x="3832" y="1661"/>
              <a:ext cx="91" cy="91"/>
            </a:xfrm>
            <a:prstGeom prst="line">
              <a:avLst/>
            </a:prstGeom>
            <a:noFill/>
            <a:ln w="9525">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5" name="Line 58"/>
            <p:cNvSpPr>
              <a:spLocks noChangeShapeType="1"/>
            </p:cNvSpPr>
            <p:nvPr/>
          </p:nvSpPr>
          <p:spPr bwMode="auto">
            <a:xfrm flipH="1">
              <a:off x="3968" y="1661"/>
              <a:ext cx="91" cy="91"/>
            </a:xfrm>
            <a:prstGeom prst="line">
              <a:avLst/>
            </a:prstGeom>
            <a:noFill/>
            <a:ln w="9525">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6" name="Line 59"/>
            <p:cNvSpPr>
              <a:spLocks noChangeShapeType="1"/>
            </p:cNvSpPr>
            <p:nvPr/>
          </p:nvSpPr>
          <p:spPr bwMode="auto">
            <a:xfrm flipH="1">
              <a:off x="4104" y="1661"/>
              <a:ext cx="91" cy="91"/>
            </a:xfrm>
            <a:prstGeom prst="line">
              <a:avLst/>
            </a:prstGeom>
            <a:noFill/>
            <a:ln w="9525">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7" name="Line 60"/>
            <p:cNvSpPr>
              <a:spLocks noChangeShapeType="1"/>
            </p:cNvSpPr>
            <p:nvPr/>
          </p:nvSpPr>
          <p:spPr bwMode="auto">
            <a:xfrm flipH="1">
              <a:off x="4240" y="1661"/>
              <a:ext cx="91" cy="91"/>
            </a:xfrm>
            <a:prstGeom prst="line">
              <a:avLst/>
            </a:prstGeom>
            <a:noFill/>
            <a:ln w="9525">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8" name="Line 61"/>
            <p:cNvSpPr>
              <a:spLocks noChangeShapeType="1"/>
            </p:cNvSpPr>
            <p:nvPr/>
          </p:nvSpPr>
          <p:spPr bwMode="auto">
            <a:xfrm flipV="1">
              <a:off x="1791" y="799"/>
              <a:ext cx="0" cy="2676"/>
            </a:xfrm>
            <a:prstGeom prst="line">
              <a:avLst/>
            </a:prstGeom>
            <a:noFill/>
            <a:ln w="9525">
              <a:solidFill>
                <a:srgbClr val="008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9" name="Line 62"/>
            <p:cNvSpPr>
              <a:spLocks noChangeShapeType="1"/>
            </p:cNvSpPr>
            <p:nvPr/>
          </p:nvSpPr>
          <p:spPr bwMode="auto">
            <a:xfrm>
              <a:off x="1156" y="1752"/>
              <a:ext cx="0" cy="1723"/>
            </a:xfrm>
            <a:prstGeom prst="line">
              <a:avLst/>
            </a:prstGeom>
            <a:noFill/>
            <a:ln w="9525">
              <a:solidFill>
                <a:srgbClr val="008000"/>
              </a:solidFill>
              <a:round/>
              <a:headEnd type="triangle" w="sm" len="lg"/>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0" name="Line 63"/>
            <p:cNvSpPr>
              <a:spLocks noChangeShapeType="1"/>
            </p:cNvSpPr>
            <p:nvPr/>
          </p:nvSpPr>
          <p:spPr bwMode="auto">
            <a:xfrm>
              <a:off x="3288" y="1752"/>
              <a:ext cx="0" cy="1723"/>
            </a:xfrm>
            <a:prstGeom prst="line">
              <a:avLst/>
            </a:prstGeom>
            <a:noFill/>
            <a:ln w="9525">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1" name="Oval 64"/>
            <p:cNvSpPr>
              <a:spLocks noChangeArrowheads="1"/>
            </p:cNvSpPr>
            <p:nvPr/>
          </p:nvSpPr>
          <p:spPr bwMode="auto">
            <a:xfrm>
              <a:off x="2018" y="1752"/>
              <a:ext cx="2540" cy="1723"/>
            </a:xfrm>
            <a:prstGeom prst="ellipse">
              <a:avLst/>
            </a:prstGeom>
            <a:noFill/>
            <a:ln w="9525">
              <a:solidFill>
                <a:srgbClr val="008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2" name="Line 65"/>
            <p:cNvSpPr>
              <a:spLocks noChangeShapeType="1"/>
            </p:cNvSpPr>
            <p:nvPr/>
          </p:nvSpPr>
          <p:spPr bwMode="auto">
            <a:xfrm>
              <a:off x="3288" y="2614"/>
              <a:ext cx="1270" cy="0"/>
            </a:xfrm>
            <a:prstGeom prst="line">
              <a:avLst/>
            </a:prstGeom>
            <a:noFill/>
            <a:ln w="9525">
              <a:solidFill>
                <a:srgbClr val="008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3" name="Line 66"/>
            <p:cNvSpPr>
              <a:spLocks noChangeShapeType="1"/>
            </p:cNvSpPr>
            <p:nvPr/>
          </p:nvSpPr>
          <p:spPr bwMode="auto">
            <a:xfrm>
              <a:off x="3288" y="2341"/>
              <a:ext cx="1225" cy="0"/>
            </a:xfrm>
            <a:prstGeom prst="line">
              <a:avLst/>
            </a:prstGeom>
            <a:noFill/>
            <a:ln w="9525">
              <a:solidFill>
                <a:srgbClr val="008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 name="Line 67"/>
            <p:cNvSpPr>
              <a:spLocks noChangeShapeType="1"/>
            </p:cNvSpPr>
            <p:nvPr/>
          </p:nvSpPr>
          <p:spPr bwMode="auto">
            <a:xfrm>
              <a:off x="3288" y="2054"/>
              <a:ext cx="907" cy="0"/>
            </a:xfrm>
            <a:prstGeom prst="line">
              <a:avLst/>
            </a:prstGeom>
            <a:noFill/>
            <a:ln w="9525">
              <a:solidFill>
                <a:srgbClr val="008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5" name="Line 68"/>
            <p:cNvSpPr>
              <a:spLocks noChangeShapeType="1"/>
            </p:cNvSpPr>
            <p:nvPr/>
          </p:nvSpPr>
          <p:spPr bwMode="auto">
            <a:xfrm>
              <a:off x="3288" y="2911"/>
              <a:ext cx="1225" cy="0"/>
            </a:xfrm>
            <a:prstGeom prst="line">
              <a:avLst/>
            </a:prstGeom>
            <a:noFill/>
            <a:ln w="9525">
              <a:solidFill>
                <a:srgbClr val="008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6" name="Line 69"/>
            <p:cNvSpPr>
              <a:spLocks noChangeShapeType="1"/>
            </p:cNvSpPr>
            <p:nvPr/>
          </p:nvSpPr>
          <p:spPr bwMode="auto">
            <a:xfrm>
              <a:off x="3288" y="3203"/>
              <a:ext cx="907" cy="0"/>
            </a:xfrm>
            <a:prstGeom prst="line">
              <a:avLst/>
            </a:prstGeom>
            <a:noFill/>
            <a:ln w="9525">
              <a:solidFill>
                <a:srgbClr val="008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67" name="Object 70"/>
            <p:cNvGraphicFramePr>
              <a:graphicFrameLocks noChangeAspect="1"/>
            </p:cNvGraphicFramePr>
            <p:nvPr/>
          </p:nvGraphicFramePr>
          <p:xfrm>
            <a:off x="1610" y="3249"/>
            <a:ext cx="155" cy="181"/>
          </p:xfrm>
          <a:graphic>
            <a:graphicData uri="http://schemas.openxmlformats.org/presentationml/2006/ole">
              <mc:AlternateContent xmlns:mc="http://schemas.openxmlformats.org/markup-compatibility/2006">
                <mc:Choice xmlns:v="urn:schemas-microsoft-com:vml" Requires="v">
                  <p:oleObj spid="_x0000_s8422" name="公式" r:id="rId10" imgW="152280" imgH="177480" progId="Equation.3">
                    <p:embed/>
                  </p:oleObj>
                </mc:Choice>
                <mc:Fallback>
                  <p:oleObj name="公式" r:id="rId10" imgW="152280" imgH="177480" progId="Equation.3">
                    <p:embed/>
                    <p:pic>
                      <p:nvPicPr>
                        <p:cNvPr id="296006" name="Object 70"/>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610" y="3249"/>
                          <a:ext cx="155" cy="1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8" name="Object 71"/>
            <p:cNvGraphicFramePr>
              <a:graphicFrameLocks noChangeAspect="1"/>
            </p:cNvGraphicFramePr>
            <p:nvPr/>
          </p:nvGraphicFramePr>
          <p:xfrm>
            <a:off x="4513" y="1888"/>
            <a:ext cx="454" cy="290"/>
          </p:xfrm>
          <a:graphic>
            <a:graphicData uri="http://schemas.openxmlformats.org/presentationml/2006/ole">
              <mc:AlternateContent xmlns:mc="http://schemas.openxmlformats.org/markup-compatibility/2006">
                <mc:Choice xmlns:v="urn:schemas-microsoft-com:vml" Requires="v">
                  <p:oleObj spid="_x0000_s8423" name="公式" r:id="rId12" imgW="317160" imgH="203040" progId="Equation.3">
                    <p:embed/>
                  </p:oleObj>
                </mc:Choice>
                <mc:Fallback>
                  <p:oleObj name="公式" r:id="rId12" imgW="317160" imgH="203040" progId="Equation.3">
                    <p:embed/>
                    <p:pic>
                      <p:nvPicPr>
                        <p:cNvPr id="296007" name="Object 71"/>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513" y="1888"/>
                          <a:ext cx="454" cy="29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8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9" name="Rectangle 72"/>
            <p:cNvSpPr>
              <a:spLocks noChangeArrowheads="1"/>
            </p:cNvSpPr>
            <p:nvPr/>
          </p:nvSpPr>
          <p:spPr bwMode="auto">
            <a:xfrm>
              <a:off x="1927" y="1762"/>
              <a:ext cx="1361" cy="1703"/>
            </a:xfrm>
            <a:prstGeom prst="rect">
              <a:avLst/>
            </a:prstGeom>
            <a:solidFill>
              <a:srgbClr val="FFFFFF"/>
            </a:solidFill>
            <a:ln w="9525">
              <a:solidFill>
                <a:srgbClr val="F8F8F8"/>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0" name="Rectangle 73"/>
            <p:cNvSpPr>
              <a:spLocks noChangeArrowheads="1"/>
            </p:cNvSpPr>
            <p:nvPr/>
          </p:nvSpPr>
          <p:spPr bwMode="auto">
            <a:xfrm>
              <a:off x="2880" y="3067"/>
              <a:ext cx="454" cy="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a:latin typeface="Arial" panose="020B0604020202020204" pitchFamily="34" charset="0"/>
                </a:rPr>
                <a:t>1</a:t>
              </a:r>
            </a:p>
          </p:txBody>
        </p:sp>
        <p:sp>
          <p:nvSpPr>
            <p:cNvPr id="71" name="Rectangle 74"/>
            <p:cNvSpPr>
              <a:spLocks noChangeArrowheads="1"/>
            </p:cNvSpPr>
            <p:nvPr/>
          </p:nvSpPr>
          <p:spPr bwMode="auto">
            <a:xfrm>
              <a:off x="2880" y="2795"/>
              <a:ext cx="454" cy="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a:latin typeface="Arial" panose="020B0604020202020204" pitchFamily="34" charset="0"/>
                </a:rPr>
                <a:t>2</a:t>
              </a:r>
            </a:p>
          </p:txBody>
        </p:sp>
        <p:sp>
          <p:nvSpPr>
            <p:cNvPr id="72" name="Rectangle 75"/>
            <p:cNvSpPr>
              <a:spLocks noChangeArrowheads="1"/>
            </p:cNvSpPr>
            <p:nvPr/>
          </p:nvSpPr>
          <p:spPr bwMode="auto">
            <a:xfrm>
              <a:off x="2880" y="2478"/>
              <a:ext cx="454" cy="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a:latin typeface="Arial" panose="020B0604020202020204" pitchFamily="34" charset="0"/>
                </a:rPr>
                <a:t>3</a:t>
              </a:r>
            </a:p>
          </p:txBody>
        </p:sp>
        <p:sp>
          <p:nvSpPr>
            <p:cNvPr id="73" name="Rectangle 76"/>
            <p:cNvSpPr>
              <a:spLocks noChangeArrowheads="1"/>
            </p:cNvSpPr>
            <p:nvPr/>
          </p:nvSpPr>
          <p:spPr bwMode="auto">
            <a:xfrm>
              <a:off x="2880" y="2206"/>
              <a:ext cx="454" cy="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a:latin typeface="Arial" panose="020B0604020202020204" pitchFamily="34" charset="0"/>
                </a:rPr>
                <a:t>4</a:t>
              </a:r>
            </a:p>
          </p:txBody>
        </p:sp>
        <p:sp>
          <p:nvSpPr>
            <p:cNvPr id="74" name="Rectangle 77"/>
            <p:cNvSpPr>
              <a:spLocks noChangeArrowheads="1"/>
            </p:cNvSpPr>
            <p:nvPr/>
          </p:nvSpPr>
          <p:spPr bwMode="auto">
            <a:xfrm>
              <a:off x="2880" y="1933"/>
              <a:ext cx="454" cy="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a:latin typeface="Arial" panose="020B0604020202020204" pitchFamily="34" charset="0"/>
                </a:rPr>
                <a:t>5</a:t>
              </a:r>
            </a:p>
          </p:txBody>
        </p:sp>
        <p:sp>
          <p:nvSpPr>
            <p:cNvPr id="75" name="Rectangle 78"/>
            <p:cNvSpPr>
              <a:spLocks noChangeArrowheads="1"/>
            </p:cNvSpPr>
            <p:nvPr/>
          </p:nvSpPr>
          <p:spPr bwMode="auto">
            <a:xfrm>
              <a:off x="2880" y="1661"/>
              <a:ext cx="454" cy="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a:latin typeface="Arial" panose="020B0604020202020204" pitchFamily="34" charset="0"/>
                </a:rPr>
                <a:t>6</a:t>
              </a:r>
            </a:p>
          </p:txBody>
        </p:sp>
        <p:sp>
          <p:nvSpPr>
            <p:cNvPr id="76" name="Rectangle 79"/>
            <p:cNvSpPr>
              <a:spLocks noChangeArrowheads="1"/>
            </p:cNvSpPr>
            <p:nvPr/>
          </p:nvSpPr>
          <p:spPr bwMode="auto">
            <a:xfrm>
              <a:off x="2880" y="3294"/>
              <a:ext cx="454" cy="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a:latin typeface="Arial" panose="020B0604020202020204" pitchFamily="34" charset="0"/>
                </a:rPr>
                <a:t>0</a:t>
              </a:r>
            </a:p>
          </p:txBody>
        </p:sp>
      </p:grpSp>
      <p:graphicFrame>
        <p:nvGraphicFramePr>
          <p:cNvPr id="77" name="Object 4"/>
          <p:cNvGraphicFramePr>
            <a:graphicFrameLocks noChangeAspect="1"/>
          </p:cNvGraphicFramePr>
          <p:nvPr>
            <p:extLst>
              <p:ext uri="{D42A27DB-BD31-4B8C-83A1-F6EECF244321}">
                <p14:modId xmlns:p14="http://schemas.microsoft.com/office/powerpoint/2010/main" val="3107082972"/>
              </p:ext>
            </p:extLst>
          </p:nvPr>
        </p:nvGraphicFramePr>
        <p:xfrm>
          <a:off x="954624" y="3057359"/>
          <a:ext cx="2520950" cy="919162"/>
        </p:xfrm>
        <a:graphic>
          <a:graphicData uri="http://schemas.openxmlformats.org/presentationml/2006/ole">
            <mc:AlternateContent xmlns:mc="http://schemas.openxmlformats.org/markup-compatibility/2006">
              <mc:Choice xmlns:v="urn:schemas-microsoft-com:vml" Requires="v">
                <p:oleObj spid="_x0000_s8424" name="公式" r:id="rId14" imgW="1218960" imgH="444240" progId="Equation.3">
                  <p:embed/>
                </p:oleObj>
              </mc:Choice>
              <mc:Fallback>
                <p:oleObj name="公式" r:id="rId14" imgW="1218960" imgH="444240" progId="Equation.3">
                  <p:embed/>
                  <p:pic>
                    <p:nvPicPr>
                      <p:cNvPr id="295940" name="Object 4"/>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54624" y="3057359"/>
                        <a:ext cx="2520950" cy="9191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8" name="Object 5"/>
          <p:cNvGraphicFramePr>
            <a:graphicFrameLocks noChangeAspect="1"/>
          </p:cNvGraphicFramePr>
          <p:nvPr>
            <p:extLst>
              <p:ext uri="{D42A27DB-BD31-4B8C-83A1-F6EECF244321}">
                <p14:modId xmlns:p14="http://schemas.microsoft.com/office/powerpoint/2010/main" val="3918611250"/>
              </p:ext>
            </p:extLst>
          </p:nvPr>
        </p:nvGraphicFramePr>
        <p:xfrm>
          <a:off x="1943983" y="4043070"/>
          <a:ext cx="2089150" cy="463550"/>
        </p:xfrm>
        <a:graphic>
          <a:graphicData uri="http://schemas.openxmlformats.org/presentationml/2006/ole">
            <mc:AlternateContent xmlns:mc="http://schemas.openxmlformats.org/markup-compatibility/2006">
              <mc:Choice xmlns:v="urn:schemas-microsoft-com:vml" Requires="v">
                <p:oleObj spid="_x0000_s8425" name="公式" r:id="rId16" imgW="914400" imgH="203040" progId="Equation.3">
                  <p:embed/>
                </p:oleObj>
              </mc:Choice>
              <mc:Fallback>
                <p:oleObj name="公式" r:id="rId16" imgW="914400" imgH="203040" progId="Equation.3">
                  <p:embed/>
                  <p:pic>
                    <p:nvPicPr>
                      <p:cNvPr id="295941" name="Object 5"/>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943983" y="4043070"/>
                        <a:ext cx="2089150" cy="463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9" name="Object 3"/>
          <p:cNvGraphicFramePr>
            <a:graphicFrameLocks noChangeAspect="1"/>
          </p:cNvGraphicFramePr>
          <p:nvPr>
            <p:extLst>
              <p:ext uri="{D42A27DB-BD31-4B8C-83A1-F6EECF244321}">
                <p14:modId xmlns:p14="http://schemas.microsoft.com/office/powerpoint/2010/main" val="1259402200"/>
              </p:ext>
            </p:extLst>
          </p:nvPr>
        </p:nvGraphicFramePr>
        <p:xfrm>
          <a:off x="1992813" y="4506983"/>
          <a:ext cx="3816350" cy="808038"/>
        </p:xfrm>
        <a:graphic>
          <a:graphicData uri="http://schemas.openxmlformats.org/presentationml/2006/ole">
            <mc:AlternateContent xmlns:mc="http://schemas.openxmlformats.org/markup-compatibility/2006">
              <mc:Choice xmlns:v="urn:schemas-microsoft-com:vml" Requires="v">
                <p:oleObj spid="_x0000_s8426" name="公式" r:id="rId18" imgW="1981080" imgH="419040" progId="Equation.3">
                  <p:embed/>
                </p:oleObj>
              </mc:Choice>
              <mc:Fallback>
                <p:oleObj name="公式" r:id="rId18" imgW="1981080" imgH="419040" progId="Equation.3">
                  <p:embed/>
                  <p:pic>
                    <p:nvPicPr>
                      <p:cNvPr id="296963" name="Object 3"/>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992813" y="4506983"/>
                        <a:ext cx="3816350" cy="8080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0" name="Object 4"/>
          <p:cNvGraphicFramePr>
            <a:graphicFrameLocks noChangeAspect="1"/>
          </p:cNvGraphicFramePr>
          <p:nvPr>
            <p:extLst>
              <p:ext uri="{D42A27DB-BD31-4B8C-83A1-F6EECF244321}">
                <p14:modId xmlns:p14="http://schemas.microsoft.com/office/powerpoint/2010/main" val="3965073532"/>
              </p:ext>
            </p:extLst>
          </p:nvPr>
        </p:nvGraphicFramePr>
        <p:xfrm>
          <a:off x="1992813" y="5531608"/>
          <a:ext cx="1512888" cy="420687"/>
        </p:xfrm>
        <a:graphic>
          <a:graphicData uri="http://schemas.openxmlformats.org/presentationml/2006/ole">
            <mc:AlternateContent xmlns:mc="http://schemas.openxmlformats.org/markup-compatibility/2006">
              <mc:Choice xmlns:v="urn:schemas-microsoft-com:vml" Requires="v">
                <p:oleObj spid="_x0000_s8427" name="数式" r:id="rId20" imgW="825480" imgH="228600" progId="Equation.3">
                  <p:embed/>
                </p:oleObj>
              </mc:Choice>
              <mc:Fallback>
                <p:oleObj name="数式" r:id="rId20" imgW="825480" imgH="228600" progId="Equation.3">
                  <p:embed/>
                  <p:pic>
                    <p:nvPicPr>
                      <p:cNvPr id="296964" name="Object 4"/>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992813" y="5531608"/>
                        <a:ext cx="1512888" cy="4206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16113243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lang="zh-CN" altLang="en-US" dirty="0" smtClean="0"/>
              <a:t>解得</a:t>
            </a:r>
            <a:endParaRPr lang="en-US" altLang="zh-CN" dirty="0" smtClean="0"/>
          </a:p>
          <a:p>
            <a:endParaRPr lang="en-US" altLang="zh-CN" dirty="0"/>
          </a:p>
          <a:p>
            <a:endParaRPr lang="en-US" altLang="zh-CN" dirty="0" smtClean="0"/>
          </a:p>
          <a:p>
            <a:endParaRPr lang="en-US" altLang="zh-CN" dirty="0"/>
          </a:p>
          <a:p>
            <a:endParaRPr lang="en-US" altLang="zh-CN" dirty="0" smtClean="0"/>
          </a:p>
          <a:p>
            <a:r>
              <a:rPr lang="zh-CN" altLang="en-US" dirty="0"/>
              <a:t>解析</a:t>
            </a:r>
            <a:r>
              <a:rPr lang="zh-CN" altLang="en-US" dirty="0" smtClean="0"/>
              <a:t>解为</a:t>
            </a:r>
            <a:endParaRPr lang="en-US" altLang="zh-CN" dirty="0"/>
          </a:p>
          <a:p>
            <a:endParaRPr lang="en-US" altLang="zh-CN" dirty="0" smtClean="0"/>
          </a:p>
          <a:p>
            <a:endParaRPr lang="en-US" altLang="zh-CN" dirty="0" smtClean="0"/>
          </a:p>
          <a:p>
            <a:r>
              <a:rPr lang="zh-CN" altLang="en-US" dirty="0" smtClean="0"/>
              <a:t>与解析解比较完全相同</a:t>
            </a:r>
            <a:endParaRPr lang="zh-CN" altLang="en-US" dirty="0"/>
          </a:p>
          <a:p>
            <a:endParaRPr lang="zh-CN" altLang="en-US" dirty="0"/>
          </a:p>
        </p:txBody>
      </p:sp>
      <p:sp>
        <p:nvSpPr>
          <p:cNvPr id="3" name="标题 2"/>
          <p:cNvSpPr>
            <a:spLocks noGrp="1"/>
          </p:cNvSpPr>
          <p:nvPr>
            <p:ph type="title"/>
          </p:nvPr>
        </p:nvSpPr>
        <p:spPr/>
        <p:txBody>
          <a:bodyPr/>
          <a:lstStyle/>
          <a:p>
            <a:r>
              <a:rPr lang="zh-CN" altLang="en-US" dirty="0" smtClean="0"/>
              <a:t>算例</a:t>
            </a:r>
            <a:endParaRPr lang="zh-CN" altLang="en-US" dirty="0"/>
          </a:p>
        </p:txBody>
      </p:sp>
      <p:graphicFrame>
        <p:nvGraphicFramePr>
          <p:cNvPr id="4" name="Object 5"/>
          <p:cNvGraphicFramePr>
            <a:graphicFrameLocks noChangeAspect="1"/>
          </p:cNvGraphicFramePr>
          <p:nvPr/>
        </p:nvGraphicFramePr>
        <p:xfrm>
          <a:off x="2047875" y="1928813"/>
          <a:ext cx="2124075" cy="2292350"/>
        </p:xfrm>
        <a:graphic>
          <a:graphicData uri="http://schemas.openxmlformats.org/presentationml/2006/ole">
            <mc:AlternateContent xmlns:mc="http://schemas.openxmlformats.org/markup-compatibility/2006">
              <mc:Choice xmlns:v="urn:schemas-microsoft-com:vml" Requires="v">
                <p:oleObj spid="_x0000_s9270" name="公式" r:id="rId3" imgW="1130040" imgH="1218960" progId="Equation.3">
                  <p:embed/>
                </p:oleObj>
              </mc:Choice>
              <mc:Fallback>
                <p:oleObj name="公式" r:id="rId3" imgW="1130040" imgH="1218960" progId="Equation.3">
                  <p:embed/>
                  <p:pic>
                    <p:nvPicPr>
                      <p:cNvPr id="296965"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47875" y="1928813"/>
                        <a:ext cx="2124075" cy="2292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 name="Object 7"/>
          <p:cNvGraphicFramePr>
            <a:graphicFrameLocks noChangeAspect="1"/>
          </p:cNvGraphicFramePr>
          <p:nvPr>
            <p:extLst>
              <p:ext uri="{D42A27DB-BD31-4B8C-83A1-F6EECF244321}">
                <p14:modId xmlns:p14="http://schemas.microsoft.com/office/powerpoint/2010/main" val="1895967136"/>
              </p:ext>
            </p:extLst>
          </p:nvPr>
        </p:nvGraphicFramePr>
        <p:xfrm>
          <a:off x="2132330" y="4355241"/>
          <a:ext cx="2305050" cy="928688"/>
        </p:xfrm>
        <a:graphic>
          <a:graphicData uri="http://schemas.openxmlformats.org/presentationml/2006/ole">
            <mc:AlternateContent xmlns:mc="http://schemas.openxmlformats.org/markup-compatibility/2006">
              <mc:Choice xmlns:v="urn:schemas-microsoft-com:vml" Requires="v">
                <p:oleObj spid="_x0000_s9271" name="公式" r:id="rId5" imgW="1041120" imgH="419040" progId="Equation.3">
                  <p:embed/>
                </p:oleObj>
              </mc:Choice>
              <mc:Fallback>
                <p:oleObj name="公式" r:id="rId5" imgW="1041120" imgH="419040" progId="Equation.3">
                  <p:embed/>
                  <p:pic>
                    <p:nvPicPr>
                      <p:cNvPr id="296967" name="Object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32330" y="4355241"/>
                        <a:ext cx="2305050" cy="9286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31508622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a:xfrm>
            <a:off x="494025" y="1685678"/>
            <a:ext cx="8372163" cy="4481442"/>
          </a:xfrm>
        </p:spPr>
        <p:txBody>
          <a:bodyPr/>
          <a:lstStyle/>
          <a:p>
            <a:pPr marL="0" indent="0">
              <a:buNone/>
            </a:pPr>
            <a:r>
              <a:rPr lang="en-US" altLang="zh-CN" dirty="0"/>
              <a:t>1</a:t>
            </a:r>
            <a:r>
              <a:rPr lang="zh-CN" altLang="en-US" dirty="0"/>
              <a:t>、微分方程和定解条件</a:t>
            </a:r>
          </a:p>
          <a:p>
            <a:pPr marL="0" indent="0">
              <a:buNone/>
            </a:pPr>
            <a:r>
              <a:rPr lang="en-US" altLang="zh-CN" dirty="0"/>
              <a:t>2</a:t>
            </a:r>
            <a:r>
              <a:rPr lang="zh-CN" altLang="en-US" dirty="0" smtClean="0"/>
              <a:t>、定</a:t>
            </a:r>
            <a:r>
              <a:rPr lang="zh-CN" altLang="en-US" dirty="0"/>
              <a:t>解域离散化</a:t>
            </a:r>
          </a:p>
          <a:p>
            <a:pPr marL="0" indent="0">
              <a:buNone/>
            </a:pPr>
            <a:r>
              <a:rPr lang="zh-CN" altLang="en-US" dirty="0" smtClean="0"/>
              <a:t>     未知函数结点</a:t>
            </a:r>
            <a:r>
              <a:rPr lang="zh-CN" altLang="en-US" dirty="0"/>
              <a:t>值</a:t>
            </a:r>
          </a:p>
          <a:p>
            <a:pPr marL="0" indent="0">
              <a:buNone/>
            </a:pPr>
            <a:r>
              <a:rPr lang="zh-CN" altLang="en-US" dirty="0" smtClean="0"/>
              <a:t>     微分方程</a:t>
            </a:r>
            <a:r>
              <a:rPr lang="zh-CN" altLang="en-US" dirty="0"/>
              <a:t>和定解条件  离散成差分格式</a:t>
            </a:r>
          </a:p>
          <a:p>
            <a:pPr marL="0" indent="0">
              <a:buNone/>
            </a:pPr>
            <a:r>
              <a:rPr lang="zh-CN" altLang="en-US" dirty="0" smtClean="0"/>
              <a:t>     形成</a:t>
            </a:r>
            <a:r>
              <a:rPr lang="zh-CN" altLang="en-US" dirty="0"/>
              <a:t>结点函数值得代数方程组</a:t>
            </a:r>
          </a:p>
          <a:p>
            <a:pPr marL="0" indent="0">
              <a:buNone/>
            </a:pPr>
            <a:r>
              <a:rPr lang="en-US" altLang="zh-CN" dirty="0"/>
              <a:t>3</a:t>
            </a:r>
            <a:r>
              <a:rPr lang="zh-CN" altLang="en-US" dirty="0"/>
              <a:t>、解代数方程</a:t>
            </a:r>
            <a:r>
              <a:rPr lang="zh-CN" altLang="en-US" dirty="0" smtClean="0"/>
              <a:t>组</a:t>
            </a:r>
            <a:endParaRPr lang="zh-CN" altLang="en-US" dirty="0"/>
          </a:p>
        </p:txBody>
      </p:sp>
      <p:sp>
        <p:nvSpPr>
          <p:cNvPr id="3" name="标题 2"/>
          <p:cNvSpPr>
            <a:spLocks noGrp="1"/>
          </p:cNvSpPr>
          <p:nvPr>
            <p:ph type="title"/>
          </p:nvPr>
        </p:nvSpPr>
        <p:spPr/>
        <p:txBody>
          <a:bodyPr>
            <a:normAutofit/>
          </a:bodyPr>
          <a:lstStyle/>
          <a:p>
            <a:r>
              <a:rPr lang="zh-CN" altLang="en-US" dirty="0"/>
              <a:t>有限差分法</a:t>
            </a:r>
            <a:r>
              <a:rPr lang="zh-CN" altLang="en-US" dirty="0" smtClean="0"/>
              <a:t>步骤</a:t>
            </a:r>
            <a:endParaRPr lang="zh-CN" altLang="en-US" dirty="0"/>
          </a:p>
        </p:txBody>
      </p:sp>
    </p:spTree>
    <p:extLst>
      <p:ext uri="{BB962C8B-B14F-4D97-AF65-F5344CB8AC3E}">
        <p14:creationId xmlns:p14="http://schemas.microsoft.com/office/powerpoint/2010/main" val="5470678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lang="zh-CN" altLang="en-US" dirty="0"/>
              <a:t>当步长趋于零时，要求</a:t>
            </a:r>
            <a:r>
              <a:rPr lang="zh-CN" altLang="en-US" dirty="0">
                <a:solidFill>
                  <a:srgbClr val="FF0000"/>
                </a:solidFill>
              </a:rPr>
              <a:t>差分格式的解</a:t>
            </a:r>
            <a:r>
              <a:rPr lang="zh-CN" altLang="en-US" dirty="0"/>
              <a:t>趋于</a:t>
            </a:r>
            <a:r>
              <a:rPr lang="zh-CN" altLang="en-US" dirty="0">
                <a:solidFill>
                  <a:srgbClr val="FF0000"/>
                </a:solidFill>
              </a:rPr>
              <a:t>微分方程定解问题的解</a:t>
            </a:r>
            <a:r>
              <a:rPr lang="zh-CN" altLang="en-US" dirty="0"/>
              <a:t>。我们称这种是否趋于微分方程定解问题的解的情况为差分格式的</a:t>
            </a:r>
            <a:r>
              <a:rPr lang="zh-CN" altLang="en-US" dirty="0">
                <a:solidFill>
                  <a:srgbClr val="FF0000"/>
                </a:solidFill>
              </a:rPr>
              <a:t>收敛性</a:t>
            </a:r>
            <a:r>
              <a:rPr lang="zh-CN" altLang="en-US" dirty="0"/>
              <a:t>。</a:t>
            </a:r>
          </a:p>
          <a:p>
            <a:r>
              <a:rPr lang="zh-CN" altLang="en-US" dirty="0"/>
              <a:t>对于任意结点，差分格式在此点的解为    ，相应的微分问题的</a:t>
            </a:r>
            <a:r>
              <a:rPr lang="zh-CN" altLang="en-US" dirty="0" smtClean="0"/>
              <a:t>解为</a:t>
            </a:r>
            <a:endParaRPr lang="en-US" altLang="zh-CN" dirty="0" smtClean="0"/>
          </a:p>
          <a:p>
            <a:pPr marL="0" indent="0">
              <a:buNone/>
            </a:pPr>
            <a:r>
              <a:rPr lang="zh-CN" altLang="en-US" dirty="0" smtClean="0"/>
              <a:t>                    ，</a:t>
            </a:r>
            <a:r>
              <a:rPr lang="zh-CN" altLang="en-US" dirty="0"/>
              <a:t>二者之差</a:t>
            </a:r>
            <a:r>
              <a:rPr lang="zh-CN" altLang="en-US" dirty="0" smtClean="0"/>
              <a:t>为                                    ，称为</a:t>
            </a:r>
            <a:r>
              <a:rPr lang="zh-CN" altLang="en-US" dirty="0"/>
              <a:t>离散化误差。</a:t>
            </a:r>
          </a:p>
          <a:p>
            <a:r>
              <a:rPr lang="zh-CN" altLang="en-US" dirty="0"/>
              <a:t>如果当            </a:t>
            </a:r>
            <a:r>
              <a:rPr lang="zh-CN" altLang="en-US" dirty="0" smtClean="0"/>
              <a:t>         ，</a:t>
            </a:r>
            <a:r>
              <a:rPr lang="zh-CN" altLang="en-US" dirty="0"/>
              <a:t>离散化误差的某种</a:t>
            </a:r>
            <a:r>
              <a:rPr lang="zh-CN" altLang="en-US" dirty="0">
                <a:solidFill>
                  <a:srgbClr val="FF0000"/>
                </a:solidFill>
              </a:rPr>
              <a:t>范数趋近于零</a:t>
            </a:r>
            <a:r>
              <a:rPr lang="zh-CN" altLang="en-US" dirty="0"/>
              <a:t>，</a:t>
            </a:r>
            <a:r>
              <a:rPr lang="zh-CN" altLang="en-US" dirty="0" smtClean="0"/>
              <a:t>即</a:t>
            </a:r>
            <a:endParaRPr lang="zh-CN" altLang="en-US" dirty="0"/>
          </a:p>
          <a:p>
            <a:r>
              <a:rPr lang="zh-CN" altLang="en-US" dirty="0" smtClean="0"/>
              <a:t>则</a:t>
            </a:r>
            <a:r>
              <a:rPr lang="zh-CN" altLang="en-US" dirty="0"/>
              <a:t>说明此差分格式是收敛的</a:t>
            </a:r>
            <a:r>
              <a:rPr lang="zh-CN" altLang="en-US" dirty="0" smtClean="0"/>
              <a:t>。</a:t>
            </a:r>
            <a:endParaRPr lang="en-US" altLang="zh-CN" dirty="0" smtClean="0"/>
          </a:p>
          <a:p>
            <a:r>
              <a:rPr lang="zh-CN" altLang="en-US" dirty="0"/>
              <a:t>稳定性是指计算中产生的</a:t>
            </a:r>
            <a:r>
              <a:rPr lang="zh-CN" altLang="en-US" dirty="0">
                <a:solidFill>
                  <a:srgbClr val="FF0000"/>
                </a:solidFill>
              </a:rPr>
              <a:t>误差对以后产生影响</a:t>
            </a:r>
            <a:r>
              <a:rPr lang="zh-CN" altLang="en-US" dirty="0"/>
              <a:t>，如果这种影响越来越小，或者在某一条件下，</a:t>
            </a:r>
            <a:r>
              <a:rPr lang="zh-CN" altLang="en-US" dirty="0">
                <a:solidFill>
                  <a:srgbClr val="FF0000"/>
                </a:solidFill>
              </a:rPr>
              <a:t>影响越来越小</a:t>
            </a:r>
            <a:r>
              <a:rPr lang="zh-CN" altLang="en-US" dirty="0"/>
              <a:t>或保持在某一限度以内，称差分格式在给定条件下稳定，这个条件是它的稳定准则</a:t>
            </a:r>
            <a:r>
              <a:rPr lang="zh-CN" altLang="en-US" dirty="0" smtClean="0"/>
              <a:t>。</a:t>
            </a:r>
            <a:endParaRPr lang="zh-CN" altLang="en-US" dirty="0"/>
          </a:p>
          <a:p>
            <a:endParaRPr lang="zh-CN" altLang="en-US" dirty="0"/>
          </a:p>
        </p:txBody>
      </p:sp>
      <p:sp>
        <p:nvSpPr>
          <p:cNvPr id="3" name="标题 2"/>
          <p:cNvSpPr>
            <a:spLocks noGrp="1"/>
          </p:cNvSpPr>
          <p:nvPr>
            <p:ph type="title"/>
          </p:nvPr>
        </p:nvSpPr>
        <p:spPr/>
        <p:txBody>
          <a:bodyPr/>
          <a:lstStyle/>
          <a:p>
            <a:r>
              <a:rPr lang="zh-CN" altLang="en-US" dirty="0" smtClean="0"/>
              <a:t>收敛性和稳定性</a:t>
            </a:r>
            <a:endParaRPr lang="zh-CN" altLang="en-US" dirty="0"/>
          </a:p>
        </p:txBody>
      </p:sp>
      <p:graphicFrame>
        <p:nvGraphicFramePr>
          <p:cNvPr id="4" name="Object 3"/>
          <p:cNvGraphicFramePr>
            <a:graphicFrameLocks noChangeAspect="1"/>
          </p:cNvGraphicFramePr>
          <p:nvPr>
            <p:extLst>
              <p:ext uri="{D42A27DB-BD31-4B8C-83A1-F6EECF244321}">
                <p14:modId xmlns:p14="http://schemas.microsoft.com/office/powerpoint/2010/main" val="1965866795"/>
              </p:ext>
            </p:extLst>
          </p:nvPr>
        </p:nvGraphicFramePr>
        <p:xfrm>
          <a:off x="5140325" y="2548255"/>
          <a:ext cx="363538" cy="431800"/>
        </p:xfrm>
        <a:graphic>
          <a:graphicData uri="http://schemas.openxmlformats.org/presentationml/2006/ole">
            <mc:AlternateContent xmlns:mc="http://schemas.openxmlformats.org/markup-compatibility/2006">
              <mc:Choice xmlns:v="urn:schemas-microsoft-com:vml" Requires="v">
                <p:oleObj spid="_x0000_s10372" name="公式" r:id="rId3" imgW="203040" imgH="241200" progId="Equation.3">
                  <p:embed/>
                </p:oleObj>
              </mc:Choice>
              <mc:Fallback>
                <p:oleObj name="公式" r:id="rId3" imgW="203040" imgH="241200" progId="Equation.3">
                  <p:embed/>
                  <p:pic>
                    <p:nvPicPr>
                      <p:cNvPr id="302083"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40325" y="2548255"/>
                        <a:ext cx="363538"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1981966479"/>
              </p:ext>
            </p:extLst>
          </p:nvPr>
        </p:nvGraphicFramePr>
        <p:xfrm>
          <a:off x="838518" y="2980055"/>
          <a:ext cx="1079500" cy="461962"/>
        </p:xfrm>
        <a:graphic>
          <a:graphicData uri="http://schemas.openxmlformats.org/presentationml/2006/ole">
            <mc:AlternateContent xmlns:mc="http://schemas.openxmlformats.org/markup-compatibility/2006">
              <mc:Choice xmlns:v="urn:schemas-microsoft-com:vml" Requires="v">
                <p:oleObj spid="_x0000_s10373" name="公式" r:id="rId5" imgW="533160" imgH="228600" progId="Equation.3">
                  <p:embed/>
                </p:oleObj>
              </mc:Choice>
              <mc:Fallback>
                <p:oleObj name="公式" r:id="rId5" imgW="533160" imgH="228600" progId="Equation.3">
                  <p:embed/>
                  <p:pic>
                    <p:nvPicPr>
                      <p:cNvPr id="302084"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8518" y="2980055"/>
                        <a:ext cx="1079500" cy="4619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198298531"/>
              </p:ext>
            </p:extLst>
          </p:nvPr>
        </p:nvGraphicFramePr>
        <p:xfrm>
          <a:off x="3704273" y="2998152"/>
          <a:ext cx="2232025" cy="482600"/>
        </p:xfrm>
        <a:graphic>
          <a:graphicData uri="http://schemas.openxmlformats.org/presentationml/2006/ole">
            <mc:AlternateContent xmlns:mc="http://schemas.openxmlformats.org/markup-compatibility/2006">
              <mc:Choice xmlns:v="urn:schemas-microsoft-com:vml" Requires="v">
                <p:oleObj spid="_x0000_s10374" name="公式" r:id="rId7" imgW="1117440" imgH="241200" progId="Equation.3">
                  <p:embed/>
                </p:oleObj>
              </mc:Choice>
              <mc:Fallback>
                <p:oleObj name="公式" r:id="rId7" imgW="1117440" imgH="241200" progId="Equation.3">
                  <p:embed/>
                  <p:pic>
                    <p:nvPicPr>
                      <p:cNvPr id="302085" name="Object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704273" y="2998152"/>
                        <a:ext cx="2232025" cy="482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1468823645"/>
              </p:ext>
            </p:extLst>
          </p:nvPr>
        </p:nvGraphicFramePr>
        <p:xfrm>
          <a:off x="1563053" y="3576095"/>
          <a:ext cx="1439862" cy="419100"/>
        </p:xfrm>
        <a:graphic>
          <a:graphicData uri="http://schemas.openxmlformats.org/presentationml/2006/ole">
            <mc:AlternateContent xmlns:mc="http://schemas.openxmlformats.org/markup-compatibility/2006">
              <mc:Choice xmlns:v="urn:schemas-microsoft-com:vml" Requires="v">
                <p:oleObj spid="_x0000_s10375" name="公式" r:id="rId9" imgW="698400" imgH="203040" progId="Equation.3">
                  <p:embed/>
                </p:oleObj>
              </mc:Choice>
              <mc:Fallback>
                <p:oleObj name="公式" r:id="rId9" imgW="698400" imgH="203040" progId="Equation.3">
                  <p:embed/>
                  <p:pic>
                    <p:nvPicPr>
                      <p:cNvPr id="302086" name="Object 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563053" y="3576095"/>
                        <a:ext cx="1439862" cy="419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 name="Object 7"/>
          <p:cNvGraphicFramePr>
            <a:graphicFrameLocks noChangeAspect="1"/>
          </p:cNvGraphicFramePr>
          <p:nvPr>
            <p:extLst>
              <p:ext uri="{D42A27DB-BD31-4B8C-83A1-F6EECF244321}">
                <p14:modId xmlns:p14="http://schemas.microsoft.com/office/powerpoint/2010/main" val="343644601"/>
              </p:ext>
            </p:extLst>
          </p:nvPr>
        </p:nvGraphicFramePr>
        <p:xfrm>
          <a:off x="7418071" y="3480752"/>
          <a:ext cx="1366837" cy="814387"/>
        </p:xfrm>
        <a:graphic>
          <a:graphicData uri="http://schemas.openxmlformats.org/presentationml/2006/ole">
            <mc:AlternateContent xmlns:mc="http://schemas.openxmlformats.org/markup-compatibility/2006">
              <mc:Choice xmlns:v="urn:schemas-microsoft-com:vml" Requires="v">
                <p:oleObj spid="_x0000_s10376" name="公式" r:id="rId11" imgW="660240" imgH="393480" progId="Equation.3">
                  <p:embed/>
                </p:oleObj>
              </mc:Choice>
              <mc:Fallback>
                <p:oleObj name="公式" r:id="rId11" imgW="660240" imgH="393480" progId="Equation.3">
                  <p:embed/>
                  <p:pic>
                    <p:nvPicPr>
                      <p:cNvPr id="302087" name="Object 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418071" y="3480752"/>
                        <a:ext cx="1366837" cy="8143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26908295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lang="zh-CN" altLang="en-US" dirty="0"/>
              <a:t>不可压缩势流的速度势函数及流函数满足</a:t>
            </a:r>
            <a:r>
              <a:rPr lang="en-US" altLang="zh-CN" dirty="0"/>
              <a:t>Laplace</a:t>
            </a:r>
            <a:r>
              <a:rPr lang="zh-CN" altLang="en-US" dirty="0" smtClean="0"/>
              <a:t>方程</a:t>
            </a:r>
            <a:endParaRPr lang="zh-CN" altLang="en-US" dirty="0"/>
          </a:p>
          <a:p>
            <a:endParaRPr lang="zh-CN" altLang="en-US" dirty="0"/>
          </a:p>
        </p:txBody>
      </p:sp>
      <p:sp>
        <p:nvSpPr>
          <p:cNvPr id="3" name="标题 2"/>
          <p:cNvSpPr>
            <a:spLocks noGrp="1"/>
          </p:cNvSpPr>
          <p:nvPr>
            <p:ph type="title"/>
          </p:nvPr>
        </p:nvSpPr>
        <p:spPr/>
        <p:txBody>
          <a:bodyPr>
            <a:normAutofit/>
          </a:bodyPr>
          <a:lstStyle/>
          <a:p>
            <a:r>
              <a:rPr lang="zh-CN" altLang="en-US" dirty="0"/>
              <a:t>不可压缩势流</a:t>
            </a:r>
            <a:r>
              <a:rPr lang="zh-CN" altLang="en-US" dirty="0" smtClean="0"/>
              <a:t>的差分</a:t>
            </a:r>
            <a:r>
              <a:rPr lang="zh-CN" altLang="en-US" dirty="0"/>
              <a:t>解法</a:t>
            </a:r>
          </a:p>
        </p:txBody>
      </p:sp>
      <p:grpSp>
        <p:nvGrpSpPr>
          <p:cNvPr id="4" name="Group 5"/>
          <p:cNvGrpSpPr>
            <a:grpSpLocks/>
          </p:cNvGrpSpPr>
          <p:nvPr/>
        </p:nvGrpSpPr>
        <p:grpSpPr bwMode="auto">
          <a:xfrm>
            <a:off x="755650" y="2276475"/>
            <a:ext cx="3960813" cy="2952750"/>
            <a:chOff x="476" y="1434"/>
            <a:chExt cx="2495" cy="1860"/>
          </a:xfrm>
        </p:grpSpPr>
        <p:sp>
          <p:nvSpPr>
            <p:cNvPr id="5" name="Line 6"/>
            <p:cNvSpPr>
              <a:spLocks noChangeShapeType="1"/>
            </p:cNvSpPr>
            <p:nvPr/>
          </p:nvSpPr>
          <p:spPr bwMode="auto">
            <a:xfrm>
              <a:off x="657" y="3294"/>
              <a:ext cx="2314" cy="0"/>
            </a:xfrm>
            <a:prstGeom prst="line">
              <a:avLst/>
            </a:prstGeom>
            <a:noFill/>
            <a:ln w="9525">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 name="Line 7"/>
            <p:cNvSpPr>
              <a:spLocks noChangeShapeType="1"/>
            </p:cNvSpPr>
            <p:nvPr/>
          </p:nvSpPr>
          <p:spPr bwMode="auto">
            <a:xfrm flipV="1">
              <a:off x="657" y="1434"/>
              <a:ext cx="0" cy="1860"/>
            </a:xfrm>
            <a:prstGeom prst="line">
              <a:avLst/>
            </a:prstGeom>
            <a:noFill/>
            <a:ln w="9525">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 name="Freeform 8"/>
            <p:cNvSpPr>
              <a:spLocks/>
            </p:cNvSpPr>
            <p:nvPr/>
          </p:nvSpPr>
          <p:spPr bwMode="auto">
            <a:xfrm>
              <a:off x="1247" y="1480"/>
              <a:ext cx="1028" cy="1557"/>
            </a:xfrm>
            <a:custGeom>
              <a:avLst/>
              <a:gdLst>
                <a:gd name="T0" fmla="*/ 98 w 1028"/>
                <a:gd name="T1" fmla="*/ 1005 h 1557"/>
                <a:gd name="T2" fmla="*/ 98 w 1028"/>
                <a:gd name="T3" fmla="*/ 1187 h 1557"/>
                <a:gd name="T4" fmla="*/ 552 w 1028"/>
                <a:gd name="T5" fmla="*/ 1504 h 1557"/>
                <a:gd name="T6" fmla="*/ 1005 w 1028"/>
                <a:gd name="T7" fmla="*/ 869 h 1557"/>
                <a:gd name="T8" fmla="*/ 688 w 1028"/>
                <a:gd name="T9" fmla="*/ 189 h 1557"/>
                <a:gd name="T10" fmla="*/ 98 w 1028"/>
                <a:gd name="T11" fmla="*/ 144 h 1557"/>
                <a:gd name="T12" fmla="*/ 98 w 1028"/>
                <a:gd name="T13" fmla="*/ 1005 h 1557"/>
              </a:gdLst>
              <a:ahLst/>
              <a:cxnLst>
                <a:cxn ang="0">
                  <a:pos x="T0" y="T1"/>
                </a:cxn>
                <a:cxn ang="0">
                  <a:pos x="T2" y="T3"/>
                </a:cxn>
                <a:cxn ang="0">
                  <a:pos x="T4" y="T5"/>
                </a:cxn>
                <a:cxn ang="0">
                  <a:pos x="T6" y="T7"/>
                </a:cxn>
                <a:cxn ang="0">
                  <a:pos x="T8" y="T9"/>
                </a:cxn>
                <a:cxn ang="0">
                  <a:pos x="T10" y="T11"/>
                </a:cxn>
                <a:cxn ang="0">
                  <a:pos x="T12" y="T13"/>
                </a:cxn>
              </a:cxnLst>
              <a:rect l="0" t="0" r="r" b="b"/>
              <a:pathLst>
                <a:path w="1028" h="1557">
                  <a:moveTo>
                    <a:pt x="98" y="1005"/>
                  </a:moveTo>
                  <a:cubicBezTo>
                    <a:pt x="98" y="1179"/>
                    <a:pt x="22" y="1104"/>
                    <a:pt x="98" y="1187"/>
                  </a:cubicBezTo>
                  <a:cubicBezTo>
                    <a:pt x="174" y="1270"/>
                    <a:pt x="401" y="1557"/>
                    <a:pt x="552" y="1504"/>
                  </a:cubicBezTo>
                  <a:cubicBezTo>
                    <a:pt x="703" y="1451"/>
                    <a:pt x="982" y="1088"/>
                    <a:pt x="1005" y="869"/>
                  </a:cubicBezTo>
                  <a:cubicBezTo>
                    <a:pt x="1028" y="650"/>
                    <a:pt x="839" y="310"/>
                    <a:pt x="688" y="189"/>
                  </a:cubicBezTo>
                  <a:cubicBezTo>
                    <a:pt x="537" y="68"/>
                    <a:pt x="196" y="0"/>
                    <a:pt x="98" y="144"/>
                  </a:cubicBezTo>
                  <a:cubicBezTo>
                    <a:pt x="0" y="288"/>
                    <a:pt x="98" y="831"/>
                    <a:pt x="98" y="1005"/>
                  </a:cubicBezTo>
                  <a:close/>
                </a:path>
              </a:pathLst>
            </a:custGeom>
            <a:solidFill>
              <a:srgbClr val="FFFF6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 name="Rectangle 9"/>
            <p:cNvSpPr>
              <a:spLocks noChangeArrowheads="1"/>
            </p:cNvSpPr>
            <p:nvPr/>
          </p:nvSpPr>
          <p:spPr bwMode="auto">
            <a:xfrm>
              <a:off x="2381" y="2931"/>
              <a:ext cx="590" cy="31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a:latin typeface="Arial" panose="020B0604020202020204" pitchFamily="34" charset="0"/>
                </a:rPr>
                <a:t>x</a:t>
              </a:r>
            </a:p>
          </p:txBody>
        </p:sp>
        <p:sp>
          <p:nvSpPr>
            <p:cNvPr id="9" name="Rectangle 10"/>
            <p:cNvSpPr>
              <a:spLocks noChangeArrowheads="1"/>
            </p:cNvSpPr>
            <p:nvPr/>
          </p:nvSpPr>
          <p:spPr bwMode="auto">
            <a:xfrm>
              <a:off x="521" y="1434"/>
              <a:ext cx="590" cy="31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a:latin typeface="Arial" panose="020B0604020202020204" pitchFamily="34" charset="0"/>
                </a:rPr>
                <a:t>y</a:t>
              </a:r>
            </a:p>
          </p:txBody>
        </p:sp>
        <p:sp>
          <p:nvSpPr>
            <p:cNvPr id="10" name="Rectangle 11"/>
            <p:cNvSpPr>
              <a:spLocks noChangeArrowheads="1"/>
            </p:cNvSpPr>
            <p:nvPr/>
          </p:nvSpPr>
          <p:spPr bwMode="auto">
            <a:xfrm>
              <a:off x="476" y="2931"/>
              <a:ext cx="590" cy="31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a:latin typeface="Arial" panose="020B0604020202020204" pitchFamily="34" charset="0"/>
                </a:rPr>
                <a:t>o</a:t>
              </a:r>
            </a:p>
          </p:txBody>
        </p:sp>
      </p:grpSp>
      <p:graphicFrame>
        <p:nvGraphicFramePr>
          <p:cNvPr id="11" name="Object 4"/>
          <p:cNvGraphicFramePr>
            <a:graphicFrameLocks noChangeAspect="1"/>
          </p:cNvGraphicFramePr>
          <p:nvPr>
            <p:extLst>
              <p:ext uri="{D42A27DB-BD31-4B8C-83A1-F6EECF244321}">
                <p14:modId xmlns:p14="http://schemas.microsoft.com/office/powerpoint/2010/main" val="901527304"/>
              </p:ext>
            </p:extLst>
          </p:nvPr>
        </p:nvGraphicFramePr>
        <p:xfrm>
          <a:off x="5250656" y="2581275"/>
          <a:ext cx="1976438" cy="2071688"/>
        </p:xfrm>
        <a:graphic>
          <a:graphicData uri="http://schemas.openxmlformats.org/presentationml/2006/ole">
            <mc:AlternateContent xmlns:mc="http://schemas.openxmlformats.org/markup-compatibility/2006">
              <mc:Choice xmlns:v="urn:schemas-microsoft-com:vml" Requires="v">
                <p:oleObj spid="_x0000_s11292" name="公式" r:id="rId4" imgW="1143000" imgH="1168200" progId="Equation.3">
                  <p:embed/>
                </p:oleObj>
              </mc:Choice>
              <mc:Fallback>
                <p:oleObj name="公式" r:id="rId4" imgW="1143000" imgH="1168200" progId="Equation.3">
                  <p:embed/>
                  <p:pic>
                    <p:nvPicPr>
                      <p:cNvPr id="366596"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50656" y="2581275"/>
                        <a:ext cx="1976438" cy="20716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9820715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a:xfrm>
            <a:off x="361945" y="1690408"/>
            <a:ext cx="8372163" cy="4921498"/>
          </a:xfrm>
        </p:spPr>
        <p:txBody>
          <a:bodyPr/>
          <a:lstStyle/>
          <a:p>
            <a:r>
              <a:rPr lang="zh-CN" altLang="en-US" dirty="0"/>
              <a:t>网格结点分为三种：</a:t>
            </a:r>
          </a:p>
          <a:p>
            <a:r>
              <a:rPr lang="zh-CN" altLang="en-US" dirty="0"/>
              <a:t>正则内点</a:t>
            </a:r>
          </a:p>
          <a:p>
            <a:r>
              <a:rPr lang="zh-CN" altLang="en-US" dirty="0"/>
              <a:t>非正则内点</a:t>
            </a:r>
          </a:p>
          <a:p>
            <a:r>
              <a:rPr lang="zh-CN" altLang="en-US" dirty="0"/>
              <a:t>边界点</a:t>
            </a:r>
          </a:p>
          <a:p>
            <a:endParaRPr lang="zh-CN" altLang="en-US" dirty="0"/>
          </a:p>
        </p:txBody>
      </p:sp>
      <p:sp>
        <p:nvSpPr>
          <p:cNvPr id="3" name="标题 2"/>
          <p:cNvSpPr>
            <a:spLocks noGrp="1"/>
          </p:cNvSpPr>
          <p:nvPr>
            <p:ph type="title"/>
          </p:nvPr>
        </p:nvSpPr>
        <p:spPr/>
        <p:txBody>
          <a:bodyPr/>
          <a:lstStyle/>
          <a:p>
            <a:r>
              <a:rPr lang="zh-CN" altLang="en-US" dirty="0"/>
              <a:t>不可压缩势流的差分解法</a:t>
            </a:r>
          </a:p>
        </p:txBody>
      </p:sp>
      <p:grpSp>
        <p:nvGrpSpPr>
          <p:cNvPr id="4" name="Group 2"/>
          <p:cNvGrpSpPr>
            <a:grpSpLocks/>
          </p:cNvGrpSpPr>
          <p:nvPr/>
        </p:nvGrpSpPr>
        <p:grpSpPr bwMode="auto">
          <a:xfrm>
            <a:off x="3874299" y="1703875"/>
            <a:ext cx="3383567" cy="1694240"/>
            <a:chOff x="476" y="1253"/>
            <a:chExt cx="2495" cy="2041"/>
          </a:xfrm>
        </p:grpSpPr>
        <p:sp>
          <p:nvSpPr>
            <p:cNvPr id="5" name="Line 3"/>
            <p:cNvSpPr>
              <a:spLocks noChangeShapeType="1"/>
            </p:cNvSpPr>
            <p:nvPr/>
          </p:nvSpPr>
          <p:spPr bwMode="auto">
            <a:xfrm>
              <a:off x="657" y="3294"/>
              <a:ext cx="2314" cy="0"/>
            </a:xfrm>
            <a:prstGeom prst="line">
              <a:avLst/>
            </a:prstGeom>
            <a:noFill/>
            <a:ln w="9525">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 name="Line 4"/>
            <p:cNvSpPr>
              <a:spLocks noChangeShapeType="1"/>
            </p:cNvSpPr>
            <p:nvPr/>
          </p:nvSpPr>
          <p:spPr bwMode="auto">
            <a:xfrm flipV="1">
              <a:off x="657" y="1434"/>
              <a:ext cx="0" cy="1860"/>
            </a:xfrm>
            <a:prstGeom prst="line">
              <a:avLst/>
            </a:prstGeom>
            <a:noFill/>
            <a:ln w="9525">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 name="Freeform 5"/>
            <p:cNvSpPr>
              <a:spLocks/>
            </p:cNvSpPr>
            <p:nvPr/>
          </p:nvSpPr>
          <p:spPr bwMode="auto">
            <a:xfrm>
              <a:off x="1247" y="1480"/>
              <a:ext cx="1028" cy="1557"/>
            </a:xfrm>
            <a:custGeom>
              <a:avLst/>
              <a:gdLst>
                <a:gd name="T0" fmla="*/ 98 w 1028"/>
                <a:gd name="T1" fmla="*/ 1005 h 1557"/>
                <a:gd name="T2" fmla="*/ 98 w 1028"/>
                <a:gd name="T3" fmla="*/ 1187 h 1557"/>
                <a:gd name="T4" fmla="*/ 552 w 1028"/>
                <a:gd name="T5" fmla="*/ 1504 h 1557"/>
                <a:gd name="T6" fmla="*/ 1005 w 1028"/>
                <a:gd name="T7" fmla="*/ 869 h 1557"/>
                <a:gd name="T8" fmla="*/ 688 w 1028"/>
                <a:gd name="T9" fmla="*/ 189 h 1557"/>
                <a:gd name="T10" fmla="*/ 98 w 1028"/>
                <a:gd name="T11" fmla="*/ 144 h 1557"/>
                <a:gd name="T12" fmla="*/ 98 w 1028"/>
                <a:gd name="T13" fmla="*/ 1005 h 1557"/>
              </a:gdLst>
              <a:ahLst/>
              <a:cxnLst>
                <a:cxn ang="0">
                  <a:pos x="T0" y="T1"/>
                </a:cxn>
                <a:cxn ang="0">
                  <a:pos x="T2" y="T3"/>
                </a:cxn>
                <a:cxn ang="0">
                  <a:pos x="T4" y="T5"/>
                </a:cxn>
                <a:cxn ang="0">
                  <a:pos x="T6" y="T7"/>
                </a:cxn>
                <a:cxn ang="0">
                  <a:pos x="T8" y="T9"/>
                </a:cxn>
                <a:cxn ang="0">
                  <a:pos x="T10" y="T11"/>
                </a:cxn>
                <a:cxn ang="0">
                  <a:pos x="T12" y="T13"/>
                </a:cxn>
              </a:cxnLst>
              <a:rect l="0" t="0" r="r" b="b"/>
              <a:pathLst>
                <a:path w="1028" h="1557">
                  <a:moveTo>
                    <a:pt x="98" y="1005"/>
                  </a:moveTo>
                  <a:cubicBezTo>
                    <a:pt x="98" y="1179"/>
                    <a:pt x="22" y="1104"/>
                    <a:pt x="98" y="1187"/>
                  </a:cubicBezTo>
                  <a:cubicBezTo>
                    <a:pt x="174" y="1270"/>
                    <a:pt x="401" y="1557"/>
                    <a:pt x="552" y="1504"/>
                  </a:cubicBezTo>
                  <a:cubicBezTo>
                    <a:pt x="703" y="1451"/>
                    <a:pt x="982" y="1088"/>
                    <a:pt x="1005" y="869"/>
                  </a:cubicBezTo>
                  <a:cubicBezTo>
                    <a:pt x="1028" y="650"/>
                    <a:pt x="839" y="310"/>
                    <a:pt x="688" y="189"/>
                  </a:cubicBezTo>
                  <a:cubicBezTo>
                    <a:pt x="537" y="68"/>
                    <a:pt x="196" y="0"/>
                    <a:pt x="98" y="144"/>
                  </a:cubicBezTo>
                  <a:cubicBezTo>
                    <a:pt x="0" y="288"/>
                    <a:pt x="98" y="831"/>
                    <a:pt x="98" y="1005"/>
                  </a:cubicBezTo>
                  <a:close/>
                </a:path>
              </a:pathLst>
            </a:custGeom>
            <a:solidFill>
              <a:srgbClr val="FFFF6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 name="Rectangle 6"/>
            <p:cNvSpPr>
              <a:spLocks noChangeArrowheads="1"/>
            </p:cNvSpPr>
            <p:nvPr/>
          </p:nvSpPr>
          <p:spPr bwMode="auto">
            <a:xfrm>
              <a:off x="2381" y="2931"/>
              <a:ext cx="590" cy="31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a:latin typeface="Arial" panose="020B0604020202020204" pitchFamily="34" charset="0"/>
                </a:rPr>
                <a:t>x</a:t>
              </a:r>
            </a:p>
          </p:txBody>
        </p:sp>
        <p:sp>
          <p:nvSpPr>
            <p:cNvPr id="9" name="Rectangle 7"/>
            <p:cNvSpPr>
              <a:spLocks noChangeArrowheads="1"/>
            </p:cNvSpPr>
            <p:nvPr/>
          </p:nvSpPr>
          <p:spPr bwMode="auto">
            <a:xfrm>
              <a:off x="521" y="1434"/>
              <a:ext cx="590" cy="31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a:latin typeface="Arial" panose="020B0604020202020204" pitchFamily="34" charset="0"/>
                </a:rPr>
                <a:t>y</a:t>
              </a:r>
            </a:p>
          </p:txBody>
        </p:sp>
        <p:sp>
          <p:nvSpPr>
            <p:cNvPr id="10" name="Rectangle 8"/>
            <p:cNvSpPr>
              <a:spLocks noChangeArrowheads="1"/>
            </p:cNvSpPr>
            <p:nvPr/>
          </p:nvSpPr>
          <p:spPr bwMode="auto">
            <a:xfrm>
              <a:off x="476" y="2931"/>
              <a:ext cx="590" cy="31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a:latin typeface="Arial" panose="020B0604020202020204" pitchFamily="34" charset="0"/>
                </a:rPr>
                <a:t>o</a:t>
              </a:r>
            </a:p>
          </p:txBody>
        </p:sp>
        <p:sp>
          <p:nvSpPr>
            <p:cNvPr id="11" name="Line 9"/>
            <p:cNvSpPr>
              <a:spLocks noChangeShapeType="1"/>
            </p:cNvSpPr>
            <p:nvPr/>
          </p:nvSpPr>
          <p:spPr bwMode="auto">
            <a:xfrm>
              <a:off x="1474" y="1253"/>
              <a:ext cx="0" cy="204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 name="Line 10"/>
            <p:cNvSpPr>
              <a:spLocks noChangeShapeType="1"/>
            </p:cNvSpPr>
            <p:nvPr/>
          </p:nvSpPr>
          <p:spPr bwMode="auto">
            <a:xfrm>
              <a:off x="1610" y="1253"/>
              <a:ext cx="0" cy="204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 name="Line 11"/>
            <p:cNvSpPr>
              <a:spLocks noChangeShapeType="1"/>
            </p:cNvSpPr>
            <p:nvPr/>
          </p:nvSpPr>
          <p:spPr bwMode="auto">
            <a:xfrm>
              <a:off x="1746" y="1253"/>
              <a:ext cx="0" cy="204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 name="Line 12"/>
            <p:cNvSpPr>
              <a:spLocks noChangeShapeType="1"/>
            </p:cNvSpPr>
            <p:nvPr/>
          </p:nvSpPr>
          <p:spPr bwMode="auto">
            <a:xfrm>
              <a:off x="1882" y="1253"/>
              <a:ext cx="0" cy="204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 name="Line 13"/>
            <p:cNvSpPr>
              <a:spLocks noChangeShapeType="1"/>
            </p:cNvSpPr>
            <p:nvPr/>
          </p:nvSpPr>
          <p:spPr bwMode="auto">
            <a:xfrm>
              <a:off x="2018" y="1253"/>
              <a:ext cx="0" cy="204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 name="Line 14"/>
            <p:cNvSpPr>
              <a:spLocks noChangeShapeType="1"/>
            </p:cNvSpPr>
            <p:nvPr/>
          </p:nvSpPr>
          <p:spPr bwMode="auto">
            <a:xfrm>
              <a:off x="2154" y="1253"/>
              <a:ext cx="0" cy="204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7" name="Line 15"/>
            <p:cNvSpPr>
              <a:spLocks noChangeShapeType="1"/>
            </p:cNvSpPr>
            <p:nvPr/>
          </p:nvSpPr>
          <p:spPr bwMode="auto">
            <a:xfrm>
              <a:off x="2290" y="1253"/>
              <a:ext cx="0" cy="204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 name="Line 16"/>
            <p:cNvSpPr>
              <a:spLocks noChangeShapeType="1"/>
            </p:cNvSpPr>
            <p:nvPr/>
          </p:nvSpPr>
          <p:spPr bwMode="auto">
            <a:xfrm>
              <a:off x="1338" y="1253"/>
              <a:ext cx="0" cy="204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 name="Line 17"/>
            <p:cNvSpPr>
              <a:spLocks noChangeShapeType="1"/>
            </p:cNvSpPr>
            <p:nvPr/>
          </p:nvSpPr>
          <p:spPr bwMode="auto">
            <a:xfrm>
              <a:off x="1202" y="1253"/>
              <a:ext cx="0" cy="204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 name="Line 18"/>
            <p:cNvSpPr>
              <a:spLocks noChangeShapeType="1"/>
            </p:cNvSpPr>
            <p:nvPr/>
          </p:nvSpPr>
          <p:spPr bwMode="auto">
            <a:xfrm>
              <a:off x="1020" y="1525"/>
              <a:ext cx="1361"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 name="Line 19"/>
            <p:cNvSpPr>
              <a:spLocks noChangeShapeType="1"/>
            </p:cNvSpPr>
            <p:nvPr/>
          </p:nvSpPr>
          <p:spPr bwMode="auto">
            <a:xfrm>
              <a:off x="1020" y="1661"/>
              <a:ext cx="1361"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2" name="Line 20"/>
            <p:cNvSpPr>
              <a:spLocks noChangeShapeType="1"/>
            </p:cNvSpPr>
            <p:nvPr/>
          </p:nvSpPr>
          <p:spPr bwMode="auto">
            <a:xfrm>
              <a:off x="1020" y="1797"/>
              <a:ext cx="1361"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3" name="Line 21"/>
            <p:cNvSpPr>
              <a:spLocks noChangeShapeType="1"/>
            </p:cNvSpPr>
            <p:nvPr/>
          </p:nvSpPr>
          <p:spPr bwMode="auto">
            <a:xfrm>
              <a:off x="1020" y="1933"/>
              <a:ext cx="1361"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 name="Line 22"/>
            <p:cNvSpPr>
              <a:spLocks noChangeShapeType="1"/>
            </p:cNvSpPr>
            <p:nvPr/>
          </p:nvSpPr>
          <p:spPr bwMode="auto">
            <a:xfrm>
              <a:off x="1020" y="2070"/>
              <a:ext cx="1361"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5" name="Line 23"/>
            <p:cNvSpPr>
              <a:spLocks noChangeShapeType="1"/>
            </p:cNvSpPr>
            <p:nvPr/>
          </p:nvSpPr>
          <p:spPr bwMode="auto">
            <a:xfrm>
              <a:off x="1020" y="2206"/>
              <a:ext cx="1361"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 name="Line 24"/>
            <p:cNvSpPr>
              <a:spLocks noChangeShapeType="1"/>
            </p:cNvSpPr>
            <p:nvPr/>
          </p:nvSpPr>
          <p:spPr bwMode="auto">
            <a:xfrm>
              <a:off x="1020" y="2342"/>
              <a:ext cx="1361"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 name="Line 25"/>
            <p:cNvSpPr>
              <a:spLocks noChangeShapeType="1"/>
            </p:cNvSpPr>
            <p:nvPr/>
          </p:nvSpPr>
          <p:spPr bwMode="auto">
            <a:xfrm>
              <a:off x="1020" y="2478"/>
              <a:ext cx="1361"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 name="Line 26"/>
            <p:cNvSpPr>
              <a:spLocks noChangeShapeType="1"/>
            </p:cNvSpPr>
            <p:nvPr/>
          </p:nvSpPr>
          <p:spPr bwMode="auto">
            <a:xfrm>
              <a:off x="1020" y="2614"/>
              <a:ext cx="1361"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9" name="Line 27"/>
            <p:cNvSpPr>
              <a:spLocks noChangeShapeType="1"/>
            </p:cNvSpPr>
            <p:nvPr/>
          </p:nvSpPr>
          <p:spPr bwMode="auto">
            <a:xfrm>
              <a:off x="1020" y="2750"/>
              <a:ext cx="1361"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 name="Line 28"/>
            <p:cNvSpPr>
              <a:spLocks noChangeShapeType="1"/>
            </p:cNvSpPr>
            <p:nvPr/>
          </p:nvSpPr>
          <p:spPr bwMode="auto">
            <a:xfrm>
              <a:off x="1020" y="2886"/>
              <a:ext cx="1361"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 name="Line 29"/>
            <p:cNvSpPr>
              <a:spLocks noChangeShapeType="1"/>
            </p:cNvSpPr>
            <p:nvPr/>
          </p:nvSpPr>
          <p:spPr bwMode="auto">
            <a:xfrm>
              <a:off x="1020" y="3022"/>
              <a:ext cx="1361"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32" name="Group 2"/>
          <p:cNvGrpSpPr>
            <a:grpSpLocks/>
          </p:cNvGrpSpPr>
          <p:nvPr/>
        </p:nvGrpSpPr>
        <p:grpSpPr bwMode="auto">
          <a:xfrm>
            <a:off x="649498" y="3846040"/>
            <a:ext cx="3127326" cy="2474384"/>
            <a:chOff x="793" y="1979"/>
            <a:chExt cx="1906" cy="1956"/>
          </a:xfrm>
        </p:grpSpPr>
        <p:sp>
          <p:nvSpPr>
            <p:cNvPr id="33" name="Freeform 3"/>
            <p:cNvSpPr>
              <a:spLocks/>
            </p:cNvSpPr>
            <p:nvPr/>
          </p:nvSpPr>
          <p:spPr bwMode="auto">
            <a:xfrm>
              <a:off x="1020" y="2001"/>
              <a:ext cx="1497" cy="1520"/>
            </a:xfrm>
            <a:custGeom>
              <a:avLst/>
              <a:gdLst>
                <a:gd name="T0" fmla="*/ 227 w 1497"/>
                <a:gd name="T1" fmla="*/ 1520 h 1520"/>
                <a:gd name="T2" fmla="*/ 91 w 1497"/>
                <a:gd name="T3" fmla="*/ 613 h 1520"/>
                <a:gd name="T4" fmla="*/ 771 w 1497"/>
                <a:gd name="T5" fmla="*/ 68 h 1520"/>
                <a:gd name="T6" fmla="*/ 1497 w 1497"/>
                <a:gd name="T7" fmla="*/ 204 h 1520"/>
              </a:gdLst>
              <a:ahLst/>
              <a:cxnLst>
                <a:cxn ang="0">
                  <a:pos x="T0" y="T1"/>
                </a:cxn>
                <a:cxn ang="0">
                  <a:pos x="T2" y="T3"/>
                </a:cxn>
                <a:cxn ang="0">
                  <a:pos x="T4" y="T5"/>
                </a:cxn>
                <a:cxn ang="0">
                  <a:pos x="T6" y="T7"/>
                </a:cxn>
              </a:cxnLst>
              <a:rect l="0" t="0" r="r" b="b"/>
              <a:pathLst>
                <a:path w="1497" h="1520">
                  <a:moveTo>
                    <a:pt x="227" y="1520"/>
                  </a:moveTo>
                  <a:cubicBezTo>
                    <a:pt x="113" y="1187"/>
                    <a:pt x="0" y="855"/>
                    <a:pt x="91" y="613"/>
                  </a:cubicBezTo>
                  <a:cubicBezTo>
                    <a:pt x="182" y="371"/>
                    <a:pt x="537" y="136"/>
                    <a:pt x="771" y="68"/>
                  </a:cubicBezTo>
                  <a:cubicBezTo>
                    <a:pt x="1005" y="0"/>
                    <a:pt x="1376" y="181"/>
                    <a:pt x="1497" y="204"/>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 name="Line 4"/>
            <p:cNvSpPr>
              <a:spLocks noChangeShapeType="1"/>
            </p:cNvSpPr>
            <p:nvPr/>
          </p:nvSpPr>
          <p:spPr bwMode="auto">
            <a:xfrm>
              <a:off x="793" y="3158"/>
              <a:ext cx="190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5" name="Line 5"/>
            <p:cNvSpPr>
              <a:spLocks noChangeShapeType="1"/>
            </p:cNvSpPr>
            <p:nvPr/>
          </p:nvSpPr>
          <p:spPr bwMode="auto">
            <a:xfrm>
              <a:off x="793" y="3430"/>
              <a:ext cx="190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 name="Line 6"/>
            <p:cNvSpPr>
              <a:spLocks noChangeShapeType="1"/>
            </p:cNvSpPr>
            <p:nvPr/>
          </p:nvSpPr>
          <p:spPr bwMode="auto">
            <a:xfrm>
              <a:off x="1484" y="1983"/>
              <a:ext cx="0" cy="195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 name="Line 7"/>
            <p:cNvSpPr>
              <a:spLocks noChangeShapeType="1"/>
            </p:cNvSpPr>
            <p:nvPr/>
          </p:nvSpPr>
          <p:spPr bwMode="auto">
            <a:xfrm>
              <a:off x="1212" y="1979"/>
              <a:ext cx="0" cy="195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8" name="Line 8"/>
            <p:cNvSpPr>
              <a:spLocks noChangeShapeType="1"/>
            </p:cNvSpPr>
            <p:nvPr/>
          </p:nvSpPr>
          <p:spPr bwMode="auto">
            <a:xfrm>
              <a:off x="1766" y="1984"/>
              <a:ext cx="0" cy="195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9" name="Line 9"/>
            <p:cNvSpPr>
              <a:spLocks noChangeShapeType="1"/>
            </p:cNvSpPr>
            <p:nvPr/>
          </p:nvSpPr>
          <p:spPr bwMode="auto">
            <a:xfrm>
              <a:off x="793" y="2886"/>
              <a:ext cx="190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0" name="Oval 10"/>
            <p:cNvSpPr>
              <a:spLocks noChangeArrowheads="1"/>
            </p:cNvSpPr>
            <p:nvPr/>
          </p:nvSpPr>
          <p:spPr bwMode="auto">
            <a:xfrm>
              <a:off x="1192" y="3420"/>
              <a:ext cx="45" cy="45"/>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 name="Oval 11"/>
            <p:cNvSpPr>
              <a:spLocks noChangeArrowheads="1"/>
            </p:cNvSpPr>
            <p:nvPr/>
          </p:nvSpPr>
          <p:spPr bwMode="auto">
            <a:xfrm>
              <a:off x="1464" y="3123"/>
              <a:ext cx="45" cy="45"/>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2" name="Oval 12"/>
            <p:cNvSpPr>
              <a:spLocks noChangeArrowheads="1"/>
            </p:cNvSpPr>
            <p:nvPr/>
          </p:nvSpPr>
          <p:spPr bwMode="auto">
            <a:xfrm>
              <a:off x="1192" y="3123"/>
              <a:ext cx="45" cy="45"/>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3" name="Group 14"/>
          <p:cNvGrpSpPr>
            <a:grpSpLocks/>
          </p:cNvGrpSpPr>
          <p:nvPr/>
        </p:nvGrpSpPr>
        <p:grpSpPr bwMode="auto">
          <a:xfrm>
            <a:off x="4223115" y="3511008"/>
            <a:ext cx="4638357" cy="3184578"/>
            <a:chOff x="2063" y="1702"/>
            <a:chExt cx="3130" cy="1864"/>
          </a:xfrm>
        </p:grpSpPr>
        <p:grpSp>
          <p:nvGrpSpPr>
            <p:cNvPr id="44" name="Group 15"/>
            <p:cNvGrpSpPr>
              <a:grpSpLocks/>
            </p:cNvGrpSpPr>
            <p:nvPr/>
          </p:nvGrpSpPr>
          <p:grpSpPr bwMode="auto">
            <a:xfrm>
              <a:off x="2699" y="1797"/>
              <a:ext cx="1633" cy="1769"/>
              <a:chOff x="3107" y="1253"/>
              <a:chExt cx="2313" cy="2449"/>
            </a:xfrm>
          </p:grpSpPr>
          <p:sp>
            <p:nvSpPr>
              <p:cNvPr id="53" name="Text Box 16"/>
              <p:cNvSpPr txBox="1">
                <a:spLocks noChangeArrowheads="1"/>
              </p:cNvSpPr>
              <p:nvPr/>
            </p:nvSpPr>
            <p:spPr bwMode="auto">
              <a:xfrm>
                <a:off x="3107" y="1978"/>
                <a:ext cx="1542" cy="1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ltLang="zh-CN">
                  <a:latin typeface="Arial" panose="020B0604020202020204" pitchFamily="34" charset="0"/>
                </a:endParaRPr>
              </a:p>
              <a:p>
                <a:pPr>
                  <a:spcBef>
                    <a:spcPct val="50000"/>
                  </a:spcBef>
                </a:pPr>
                <a:endParaRPr lang="en-US" altLang="zh-CN">
                  <a:latin typeface="Arial" panose="020B0604020202020204" pitchFamily="34" charset="0"/>
                </a:endParaRPr>
              </a:p>
              <a:p>
                <a:pPr>
                  <a:spcBef>
                    <a:spcPct val="50000"/>
                  </a:spcBef>
                </a:pPr>
                <a:endParaRPr lang="en-US" altLang="zh-CN">
                  <a:latin typeface="Arial" panose="020B0604020202020204" pitchFamily="34" charset="0"/>
                </a:endParaRPr>
              </a:p>
              <a:p>
                <a:pPr>
                  <a:spcBef>
                    <a:spcPct val="50000"/>
                  </a:spcBef>
                </a:pPr>
                <a:endParaRPr lang="en-US" altLang="zh-CN">
                  <a:latin typeface="Arial" panose="020B0604020202020204" pitchFamily="34" charset="0"/>
                </a:endParaRPr>
              </a:p>
            </p:txBody>
          </p:sp>
          <p:sp>
            <p:nvSpPr>
              <p:cNvPr id="54" name="Freeform 17"/>
              <p:cNvSpPr>
                <a:spLocks/>
              </p:cNvSpPr>
              <p:nvPr/>
            </p:nvSpPr>
            <p:spPr bwMode="auto">
              <a:xfrm flipV="1">
                <a:off x="3334" y="1389"/>
                <a:ext cx="1224" cy="1671"/>
              </a:xfrm>
              <a:custGeom>
                <a:avLst/>
                <a:gdLst>
                  <a:gd name="T0" fmla="*/ 0 w 1224"/>
                  <a:gd name="T1" fmla="*/ 0 h 1671"/>
                  <a:gd name="T2" fmla="*/ 589 w 1224"/>
                  <a:gd name="T3" fmla="*/ 1134 h 1671"/>
                  <a:gd name="T4" fmla="*/ 1088 w 1224"/>
                  <a:gd name="T5" fmla="*/ 1588 h 1671"/>
                  <a:gd name="T6" fmla="*/ 1224 w 1224"/>
                  <a:gd name="T7" fmla="*/ 1633 h 1671"/>
                </a:gdLst>
                <a:ahLst/>
                <a:cxnLst>
                  <a:cxn ang="0">
                    <a:pos x="T0" y="T1"/>
                  </a:cxn>
                  <a:cxn ang="0">
                    <a:pos x="T2" y="T3"/>
                  </a:cxn>
                  <a:cxn ang="0">
                    <a:pos x="T4" y="T5"/>
                  </a:cxn>
                  <a:cxn ang="0">
                    <a:pos x="T6" y="T7"/>
                  </a:cxn>
                </a:cxnLst>
                <a:rect l="0" t="0" r="r" b="b"/>
                <a:pathLst>
                  <a:path w="1224" h="1671">
                    <a:moveTo>
                      <a:pt x="0" y="0"/>
                    </a:moveTo>
                    <a:cubicBezTo>
                      <a:pt x="204" y="434"/>
                      <a:pt x="408" y="869"/>
                      <a:pt x="589" y="1134"/>
                    </a:cubicBezTo>
                    <a:cubicBezTo>
                      <a:pt x="770" y="1399"/>
                      <a:pt x="982" y="1505"/>
                      <a:pt x="1088" y="1588"/>
                    </a:cubicBezTo>
                    <a:cubicBezTo>
                      <a:pt x="1194" y="1671"/>
                      <a:pt x="1209" y="1652"/>
                      <a:pt x="1224" y="1633"/>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5" name="Line 18"/>
              <p:cNvSpPr>
                <a:spLocks noChangeShapeType="1"/>
              </p:cNvSpPr>
              <p:nvPr/>
            </p:nvSpPr>
            <p:spPr bwMode="auto">
              <a:xfrm>
                <a:off x="3107" y="2432"/>
                <a:ext cx="231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6" name="Line 19"/>
              <p:cNvSpPr>
                <a:spLocks noChangeShapeType="1"/>
              </p:cNvSpPr>
              <p:nvPr/>
            </p:nvSpPr>
            <p:spPr bwMode="auto">
              <a:xfrm>
                <a:off x="4059" y="1253"/>
                <a:ext cx="0" cy="2449"/>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7" name="Rectangle 20"/>
              <p:cNvSpPr>
                <a:spLocks noChangeArrowheads="1"/>
              </p:cNvSpPr>
              <p:nvPr/>
            </p:nvSpPr>
            <p:spPr bwMode="auto">
              <a:xfrm>
                <a:off x="3878" y="2160"/>
                <a:ext cx="499" cy="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a:latin typeface="Arial" panose="020B0604020202020204" pitchFamily="34" charset="0"/>
                  </a:rPr>
                  <a:t>P</a:t>
                </a:r>
              </a:p>
            </p:txBody>
          </p:sp>
          <p:sp>
            <p:nvSpPr>
              <p:cNvPr id="58" name="Line 21"/>
              <p:cNvSpPr>
                <a:spLocks noChangeShapeType="1"/>
              </p:cNvSpPr>
              <p:nvPr/>
            </p:nvSpPr>
            <p:spPr bwMode="auto">
              <a:xfrm>
                <a:off x="3107" y="3249"/>
                <a:ext cx="231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9" name="Line 22"/>
              <p:cNvSpPr>
                <a:spLocks noChangeShapeType="1"/>
              </p:cNvSpPr>
              <p:nvPr/>
            </p:nvSpPr>
            <p:spPr bwMode="auto">
              <a:xfrm>
                <a:off x="4921" y="1253"/>
                <a:ext cx="0" cy="2449"/>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0" name="Rectangle 23"/>
              <p:cNvSpPr>
                <a:spLocks noChangeArrowheads="1"/>
              </p:cNvSpPr>
              <p:nvPr/>
            </p:nvSpPr>
            <p:spPr bwMode="auto">
              <a:xfrm>
                <a:off x="3923" y="3022"/>
                <a:ext cx="499" cy="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a:latin typeface="Arial" panose="020B0604020202020204" pitchFamily="34" charset="0"/>
                  </a:rPr>
                  <a:t>R</a:t>
                </a:r>
              </a:p>
            </p:txBody>
          </p:sp>
          <p:sp>
            <p:nvSpPr>
              <p:cNvPr id="61" name="Rectangle 24"/>
              <p:cNvSpPr>
                <a:spLocks noChangeArrowheads="1"/>
              </p:cNvSpPr>
              <p:nvPr/>
            </p:nvSpPr>
            <p:spPr bwMode="auto">
              <a:xfrm>
                <a:off x="3243" y="2387"/>
                <a:ext cx="499" cy="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a:latin typeface="Arial" panose="020B0604020202020204" pitchFamily="34" charset="0"/>
                  </a:rPr>
                  <a:t>A</a:t>
                </a:r>
              </a:p>
            </p:txBody>
          </p:sp>
          <p:sp>
            <p:nvSpPr>
              <p:cNvPr id="62" name="Rectangle 25"/>
              <p:cNvSpPr>
                <a:spLocks noChangeArrowheads="1"/>
              </p:cNvSpPr>
              <p:nvPr/>
            </p:nvSpPr>
            <p:spPr bwMode="auto">
              <a:xfrm>
                <a:off x="4876" y="2160"/>
                <a:ext cx="499" cy="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dirty="0">
                    <a:latin typeface="Arial" panose="020B0604020202020204" pitchFamily="34" charset="0"/>
                  </a:rPr>
                  <a:t>Q</a:t>
                </a:r>
              </a:p>
            </p:txBody>
          </p:sp>
          <p:sp>
            <p:nvSpPr>
              <p:cNvPr id="63" name="Rectangle 26"/>
              <p:cNvSpPr>
                <a:spLocks noChangeArrowheads="1"/>
              </p:cNvSpPr>
              <p:nvPr/>
            </p:nvSpPr>
            <p:spPr bwMode="auto">
              <a:xfrm>
                <a:off x="3878" y="1525"/>
                <a:ext cx="499" cy="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a:latin typeface="Arial" panose="020B0604020202020204" pitchFamily="34" charset="0"/>
                  </a:rPr>
                  <a:t>B</a:t>
                </a:r>
              </a:p>
            </p:txBody>
          </p:sp>
        </p:grpSp>
        <p:sp>
          <p:nvSpPr>
            <p:cNvPr id="45" name="Line 27"/>
            <p:cNvSpPr>
              <a:spLocks noChangeShapeType="1"/>
            </p:cNvSpPr>
            <p:nvPr/>
          </p:nvSpPr>
          <p:spPr bwMode="auto">
            <a:xfrm flipV="1">
              <a:off x="2653" y="2750"/>
              <a:ext cx="228" cy="90"/>
            </a:xfrm>
            <a:prstGeom prst="line">
              <a:avLst/>
            </a:prstGeom>
            <a:noFill/>
            <a:ln w="57150">
              <a:solidFill>
                <a:srgbClr val="00CC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6" name="Line 28"/>
            <p:cNvSpPr>
              <a:spLocks noChangeShapeType="1"/>
            </p:cNvSpPr>
            <p:nvPr/>
          </p:nvSpPr>
          <p:spPr bwMode="auto">
            <a:xfrm>
              <a:off x="3243" y="1933"/>
              <a:ext cx="91" cy="181"/>
            </a:xfrm>
            <a:prstGeom prst="line">
              <a:avLst/>
            </a:prstGeom>
            <a:noFill/>
            <a:ln w="57150">
              <a:solidFill>
                <a:srgbClr val="00CC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 name="Line 29"/>
            <p:cNvSpPr>
              <a:spLocks noChangeShapeType="1"/>
            </p:cNvSpPr>
            <p:nvPr/>
          </p:nvSpPr>
          <p:spPr bwMode="auto">
            <a:xfrm flipH="1">
              <a:off x="4195" y="2251"/>
              <a:ext cx="136" cy="226"/>
            </a:xfrm>
            <a:prstGeom prst="line">
              <a:avLst/>
            </a:prstGeom>
            <a:noFill/>
            <a:ln w="57150">
              <a:solidFill>
                <a:srgbClr val="00CC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8" name="Line 30"/>
            <p:cNvSpPr>
              <a:spLocks noChangeShapeType="1"/>
            </p:cNvSpPr>
            <p:nvPr/>
          </p:nvSpPr>
          <p:spPr bwMode="auto">
            <a:xfrm flipH="1" flipV="1">
              <a:off x="3470" y="2613"/>
              <a:ext cx="680" cy="318"/>
            </a:xfrm>
            <a:prstGeom prst="line">
              <a:avLst/>
            </a:prstGeom>
            <a:noFill/>
            <a:ln w="57150">
              <a:solidFill>
                <a:srgbClr val="00CC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9" name="Text Box 31"/>
            <p:cNvSpPr txBox="1">
              <a:spLocks noChangeArrowheads="1"/>
            </p:cNvSpPr>
            <p:nvPr/>
          </p:nvSpPr>
          <p:spPr bwMode="auto">
            <a:xfrm>
              <a:off x="4332" y="2065"/>
              <a:ext cx="72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a:t>正则内点</a:t>
              </a:r>
            </a:p>
          </p:txBody>
        </p:sp>
        <p:sp>
          <p:nvSpPr>
            <p:cNvPr id="50" name="Text Box 32"/>
            <p:cNvSpPr txBox="1">
              <a:spLocks noChangeArrowheads="1"/>
            </p:cNvSpPr>
            <p:nvPr/>
          </p:nvSpPr>
          <p:spPr bwMode="auto">
            <a:xfrm>
              <a:off x="2063" y="2700"/>
              <a:ext cx="72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a:t>边界点</a:t>
              </a:r>
            </a:p>
          </p:txBody>
        </p:sp>
        <p:sp>
          <p:nvSpPr>
            <p:cNvPr id="51" name="Text Box 33"/>
            <p:cNvSpPr txBox="1">
              <a:spLocks noChangeArrowheads="1"/>
            </p:cNvSpPr>
            <p:nvPr/>
          </p:nvSpPr>
          <p:spPr bwMode="auto">
            <a:xfrm>
              <a:off x="2698" y="1702"/>
              <a:ext cx="72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a:t>边界点</a:t>
              </a:r>
            </a:p>
          </p:txBody>
        </p:sp>
        <p:sp>
          <p:nvSpPr>
            <p:cNvPr id="52" name="Text Box 34"/>
            <p:cNvSpPr txBox="1">
              <a:spLocks noChangeArrowheads="1"/>
            </p:cNvSpPr>
            <p:nvPr/>
          </p:nvSpPr>
          <p:spPr bwMode="auto">
            <a:xfrm>
              <a:off x="4195" y="2799"/>
              <a:ext cx="99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a:t>非正则内点</a:t>
              </a:r>
            </a:p>
          </p:txBody>
        </p:sp>
      </p:grpSp>
    </p:spTree>
    <p:extLst>
      <p:ext uri="{BB962C8B-B14F-4D97-AF65-F5344CB8AC3E}">
        <p14:creationId xmlns:p14="http://schemas.microsoft.com/office/powerpoint/2010/main" val="20901234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lang="zh-CN" altLang="en-US" dirty="0" smtClean="0"/>
              <a:t>方程的离散化</a:t>
            </a:r>
            <a:endParaRPr lang="zh-CN" altLang="en-US" dirty="0"/>
          </a:p>
        </p:txBody>
      </p:sp>
      <p:sp>
        <p:nvSpPr>
          <p:cNvPr id="3" name="标题 2"/>
          <p:cNvSpPr>
            <a:spLocks noGrp="1"/>
          </p:cNvSpPr>
          <p:nvPr>
            <p:ph type="title"/>
          </p:nvPr>
        </p:nvSpPr>
        <p:spPr/>
        <p:txBody>
          <a:bodyPr/>
          <a:lstStyle/>
          <a:p>
            <a:r>
              <a:rPr lang="zh-CN" altLang="en-US" dirty="0"/>
              <a:t>不可压缩势流的差分解法</a:t>
            </a:r>
          </a:p>
        </p:txBody>
      </p:sp>
      <p:graphicFrame>
        <p:nvGraphicFramePr>
          <p:cNvPr id="4" name="Object 2"/>
          <p:cNvGraphicFramePr>
            <a:graphicFrameLocks noChangeAspect="1"/>
          </p:cNvGraphicFramePr>
          <p:nvPr>
            <p:extLst>
              <p:ext uri="{D42A27DB-BD31-4B8C-83A1-F6EECF244321}">
                <p14:modId xmlns:p14="http://schemas.microsoft.com/office/powerpoint/2010/main" val="2379693294"/>
              </p:ext>
            </p:extLst>
          </p:nvPr>
        </p:nvGraphicFramePr>
        <p:xfrm>
          <a:off x="2699068" y="1752917"/>
          <a:ext cx="4968875" cy="763587"/>
        </p:xfrm>
        <a:graphic>
          <a:graphicData uri="http://schemas.openxmlformats.org/presentationml/2006/ole">
            <mc:AlternateContent xmlns:mc="http://schemas.openxmlformats.org/markup-compatibility/2006">
              <mc:Choice xmlns:v="urn:schemas-microsoft-com:vml" Requires="v">
                <p:oleObj spid="_x0000_s12394" name="公式" r:id="rId4" imgW="2730240" imgH="419040" progId="Equation.3">
                  <p:embed/>
                </p:oleObj>
              </mc:Choice>
              <mc:Fallback>
                <p:oleObj name="公式" r:id="rId4" imgW="2730240" imgH="419040" progId="Equation.3">
                  <p:embed/>
                  <p:pic>
                    <p:nvPicPr>
                      <p:cNvPr id="368642"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99068" y="1752917"/>
                        <a:ext cx="4968875" cy="7635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 name="Object 3"/>
          <p:cNvGraphicFramePr>
            <a:graphicFrameLocks noChangeAspect="1"/>
          </p:cNvGraphicFramePr>
          <p:nvPr>
            <p:extLst>
              <p:ext uri="{D42A27DB-BD31-4B8C-83A1-F6EECF244321}">
                <p14:modId xmlns:p14="http://schemas.microsoft.com/office/powerpoint/2010/main" val="1684614420"/>
              </p:ext>
            </p:extLst>
          </p:nvPr>
        </p:nvGraphicFramePr>
        <p:xfrm>
          <a:off x="2912428" y="2550196"/>
          <a:ext cx="4392612" cy="806450"/>
        </p:xfrm>
        <a:graphic>
          <a:graphicData uri="http://schemas.openxmlformats.org/presentationml/2006/ole">
            <mc:AlternateContent xmlns:mc="http://schemas.openxmlformats.org/markup-compatibility/2006">
              <mc:Choice xmlns:v="urn:schemas-microsoft-com:vml" Requires="v">
                <p:oleObj spid="_x0000_s12395" name="公式" r:id="rId6" imgW="2197080" imgH="393480" progId="Equation.3">
                  <p:embed/>
                </p:oleObj>
              </mc:Choice>
              <mc:Fallback>
                <p:oleObj name="公式" r:id="rId6" imgW="2197080" imgH="393480" progId="Equation.3">
                  <p:embed/>
                  <p:pic>
                    <p:nvPicPr>
                      <p:cNvPr id="368643"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12428" y="2550196"/>
                        <a:ext cx="4392612" cy="8064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 name="Object 4"/>
          <p:cNvGraphicFramePr>
            <a:graphicFrameLocks noChangeAspect="1"/>
          </p:cNvGraphicFramePr>
          <p:nvPr>
            <p:extLst>
              <p:ext uri="{D42A27DB-BD31-4B8C-83A1-F6EECF244321}">
                <p14:modId xmlns:p14="http://schemas.microsoft.com/office/powerpoint/2010/main" val="2222698572"/>
              </p:ext>
            </p:extLst>
          </p:nvPr>
        </p:nvGraphicFramePr>
        <p:xfrm>
          <a:off x="2390934" y="3390338"/>
          <a:ext cx="5435600" cy="514350"/>
        </p:xfrm>
        <a:graphic>
          <a:graphicData uri="http://schemas.openxmlformats.org/presentationml/2006/ole">
            <mc:AlternateContent xmlns:mc="http://schemas.openxmlformats.org/markup-compatibility/2006">
              <mc:Choice xmlns:v="urn:schemas-microsoft-com:vml" Requires="v">
                <p:oleObj spid="_x0000_s12396" name="公式" r:id="rId8" imgW="2616120" imgH="241200" progId="Equation.3">
                  <p:embed/>
                </p:oleObj>
              </mc:Choice>
              <mc:Fallback>
                <p:oleObj name="公式" r:id="rId8" imgW="2616120" imgH="241200" progId="Equation.3">
                  <p:embed/>
                  <p:pic>
                    <p:nvPicPr>
                      <p:cNvPr id="368644" name="Object 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390934" y="3390338"/>
                        <a:ext cx="5435600" cy="514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 name="Object 5"/>
          <p:cNvGraphicFramePr>
            <a:graphicFrameLocks noChangeAspect="1"/>
          </p:cNvGraphicFramePr>
          <p:nvPr>
            <p:extLst>
              <p:ext uri="{D42A27DB-BD31-4B8C-83A1-F6EECF244321}">
                <p14:modId xmlns:p14="http://schemas.microsoft.com/office/powerpoint/2010/main" val="3012924490"/>
              </p:ext>
            </p:extLst>
          </p:nvPr>
        </p:nvGraphicFramePr>
        <p:xfrm>
          <a:off x="2390934" y="4113213"/>
          <a:ext cx="6408737" cy="538162"/>
        </p:xfrm>
        <a:graphic>
          <a:graphicData uri="http://schemas.openxmlformats.org/presentationml/2006/ole">
            <mc:AlternateContent xmlns:mc="http://schemas.openxmlformats.org/markup-compatibility/2006">
              <mc:Choice xmlns:v="urn:schemas-microsoft-com:vml" Requires="v">
                <p:oleObj spid="_x0000_s12397" name="公式" r:id="rId10" imgW="2958840" imgH="241200" progId="Equation.3">
                  <p:embed/>
                </p:oleObj>
              </mc:Choice>
              <mc:Fallback>
                <p:oleObj name="公式" r:id="rId10" imgW="2958840" imgH="241200" progId="Equation.3">
                  <p:embed/>
                  <p:pic>
                    <p:nvPicPr>
                      <p:cNvPr id="368645" name="Object 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390934" y="4113213"/>
                        <a:ext cx="6408737" cy="5381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 name="Rectangle 6"/>
          <p:cNvSpPr>
            <a:spLocks noChangeArrowheads="1"/>
          </p:cNvSpPr>
          <p:nvPr/>
        </p:nvSpPr>
        <p:spPr bwMode="auto">
          <a:xfrm>
            <a:off x="2026920" y="4274344"/>
            <a:ext cx="215900" cy="2159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a:p>
        </p:txBody>
      </p:sp>
      <p:sp>
        <p:nvSpPr>
          <p:cNvPr id="12" name="AutoShape 7"/>
          <p:cNvSpPr>
            <a:spLocks noChangeArrowheads="1"/>
          </p:cNvSpPr>
          <p:nvPr/>
        </p:nvSpPr>
        <p:spPr bwMode="auto">
          <a:xfrm>
            <a:off x="1990408" y="3503844"/>
            <a:ext cx="288925" cy="287337"/>
          </a:xfrm>
          <a:prstGeom prst="diamond">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a:p>
        </p:txBody>
      </p:sp>
      <p:pic>
        <p:nvPicPr>
          <p:cNvPr id="35" name="图片 34"/>
          <p:cNvPicPr>
            <a:picLocks noChangeAspect="1"/>
          </p:cNvPicPr>
          <p:nvPr/>
        </p:nvPicPr>
        <p:blipFill>
          <a:blip r:embed="rId12"/>
          <a:stretch>
            <a:fillRect/>
          </a:stretch>
        </p:blipFill>
        <p:spPr>
          <a:xfrm>
            <a:off x="3456303" y="5090430"/>
            <a:ext cx="2962913" cy="944962"/>
          </a:xfrm>
          <a:prstGeom prst="rect">
            <a:avLst/>
          </a:prstGeom>
        </p:spPr>
      </p:pic>
    </p:spTree>
    <p:extLst>
      <p:ext uri="{BB962C8B-B14F-4D97-AF65-F5344CB8AC3E}">
        <p14:creationId xmlns:p14="http://schemas.microsoft.com/office/powerpoint/2010/main" val="24264113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lang="zh-CN" altLang="en-US" dirty="0"/>
              <a:t>边界点</a:t>
            </a:r>
          </a:p>
          <a:p>
            <a:r>
              <a:rPr lang="zh-CN" altLang="en-US" dirty="0"/>
              <a:t>第一类</a:t>
            </a:r>
            <a:r>
              <a:rPr lang="zh-CN" altLang="en-US" dirty="0" smtClean="0"/>
              <a:t>边界条件</a:t>
            </a:r>
            <a:endParaRPr lang="zh-CN" altLang="en-US" dirty="0"/>
          </a:p>
          <a:p>
            <a:r>
              <a:rPr lang="zh-CN" altLang="en-US" dirty="0"/>
              <a:t>第二类边界条件</a:t>
            </a:r>
          </a:p>
          <a:p>
            <a:endParaRPr lang="zh-CN" altLang="en-US" dirty="0"/>
          </a:p>
        </p:txBody>
      </p:sp>
      <p:sp>
        <p:nvSpPr>
          <p:cNvPr id="3" name="标题 2"/>
          <p:cNvSpPr>
            <a:spLocks noGrp="1"/>
          </p:cNvSpPr>
          <p:nvPr>
            <p:ph type="title"/>
          </p:nvPr>
        </p:nvSpPr>
        <p:spPr/>
        <p:txBody>
          <a:bodyPr/>
          <a:lstStyle/>
          <a:p>
            <a:r>
              <a:rPr lang="zh-CN" altLang="en-US" dirty="0"/>
              <a:t>不可压缩势流的差分解法</a:t>
            </a:r>
          </a:p>
        </p:txBody>
      </p:sp>
      <p:graphicFrame>
        <p:nvGraphicFramePr>
          <p:cNvPr id="4" name="Object 3"/>
          <p:cNvGraphicFramePr>
            <a:graphicFrameLocks noChangeAspect="1"/>
          </p:cNvGraphicFramePr>
          <p:nvPr>
            <p:extLst>
              <p:ext uri="{D42A27DB-BD31-4B8C-83A1-F6EECF244321}">
                <p14:modId xmlns:p14="http://schemas.microsoft.com/office/powerpoint/2010/main" val="662253440"/>
              </p:ext>
            </p:extLst>
          </p:nvPr>
        </p:nvGraphicFramePr>
        <p:xfrm>
          <a:off x="2698432" y="2164043"/>
          <a:ext cx="2016125" cy="473075"/>
        </p:xfrm>
        <a:graphic>
          <a:graphicData uri="http://schemas.openxmlformats.org/presentationml/2006/ole">
            <mc:AlternateContent xmlns:mc="http://schemas.openxmlformats.org/markup-compatibility/2006">
              <mc:Choice xmlns:v="urn:schemas-microsoft-com:vml" Requires="v">
                <p:oleObj spid="_x0000_s13439" name="公式" r:id="rId3" imgW="939600" imgH="215640" progId="Equation.3">
                  <p:embed/>
                </p:oleObj>
              </mc:Choice>
              <mc:Fallback>
                <p:oleObj name="公式" r:id="rId3" imgW="939600" imgH="215640" progId="Equation.3">
                  <p:embed/>
                  <p:pic>
                    <p:nvPicPr>
                      <p:cNvPr id="369667"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98432" y="2164043"/>
                        <a:ext cx="2016125" cy="473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1960005455"/>
              </p:ext>
            </p:extLst>
          </p:nvPr>
        </p:nvGraphicFramePr>
        <p:xfrm>
          <a:off x="5504498" y="2195159"/>
          <a:ext cx="1296987" cy="427038"/>
        </p:xfrm>
        <a:graphic>
          <a:graphicData uri="http://schemas.openxmlformats.org/presentationml/2006/ole">
            <mc:AlternateContent xmlns:mc="http://schemas.openxmlformats.org/markup-compatibility/2006">
              <mc:Choice xmlns:v="urn:schemas-microsoft-com:vml" Requires="v">
                <p:oleObj spid="_x0000_s13440" name="公式" r:id="rId5" imgW="672840" imgH="215640" progId="Equation.3">
                  <p:embed/>
                </p:oleObj>
              </mc:Choice>
              <mc:Fallback>
                <p:oleObj name="公式" r:id="rId5" imgW="672840" imgH="215640" progId="Equation.3">
                  <p:embed/>
                  <p:pic>
                    <p:nvPicPr>
                      <p:cNvPr id="369668"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04498" y="2195159"/>
                        <a:ext cx="1296987" cy="4270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3967794044"/>
              </p:ext>
            </p:extLst>
          </p:nvPr>
        </p:nvGraphicFramePr>
        <p:xfrm>
          <a:off x="2698432" y="2771196"/>
          <a:ext cx="2303462" cy="801688"/>
        </p:xfrm>
        <a:graphic>
          <a:graphicData uri="http://schemas.openxmlformats.org/presentationml/2006/ole">
            <mc:AlternateContent xmlns:mc="http://schemas.openxmlformats.org/markup-compatibility/2006">
              <mc:Choice xmlns:v="urn:schemas-microsoft-com:vml" Requires="v">
                <p:oleObj spid="_x0000_s13441" name="公式" r:id="rId7" imgW="1130040" imgH="393480" progId="Equation.3">
                  <p:embed/>
                </p:oleObj>
              </mc:Choice>
              <mc:Fallback>
                <p:oleObj name="公式" r:id="rId7" imgW="1130040" imgH="393480" progId="Equation.3">
                  <p:embed/>
                  <p:pic>
                    <p:nvPicPr>
                      <p:cNvPr id="369669" name="Object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698432" y="2771196"/>
                        <a:ext cx="2303462" cy="8016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2404153305"/>
              </p:ext>
            </p:extLst>
          </p:nvPr>
        </p:nvGraphicFramePr>
        <p:xfrm>
          <a:off x="3130232" y="3706234"/>
          <a:ext cx="3960812" cy="817562"/>
        </p:xfrm>
        <a:graphic>
          <a:graphicData uri="http://schemas.openxmlformats.org/presentationml/2006/ole">
            <mc:AlternateContent xmlns:mc="http://schemas.openxmlformats.org/markup-compatibility/2006">
              <mc:Choice xmlns:v="urn:schemas-microsoft-com:vml" Requires="v">
                <p:oleObj spid="_x0000_s13442" name="公式" r:id="rId9" imgW="2031840" imgH="419040" progId="Equation.3">
                  <p:embed/>
                </p:oleObj>
              </mc:Choice>
              <mc:Fallback>
                <p:oleObj name="公式" r:id="rId9" imgW="2031840" imgH="419040" progId="Equation.3">
                  <p:embed/>
                  <p:pic>
                    <p:nvPicPr>
                      <p:cNvPr id="369670" name="Object 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130232" y="3706234"/>
                        <a:ext cx="3960812" cy="8175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 name="Object 7"/>
          <p:cNvGraphicFramePr>
            <a:graphicFrameLocks noChangeAspect="1"/>
          </p:cNvGraphicFramePr>
          <p:nvPr>
            <p:extLst>
              <p:ext uri="{D42A27DB-BD31-4B8C-83A1-F6EECF244321}">
                <p14:modId xmlns:p14="http://schemas.microsoft.com/office/powerpoint/2010/main" val="1107535541"/>
              </p:ext>
            </p:extLst>
          </p:nvPr>
        </p:nvGraphicFramePr>
        <p:xfrm>
          <a:off x="3058794" y="4498396"/>
          <a:ext cx="5111750" cy="800100"/>
        </p:xfrm>
        <a:graphic>
          <a:graphicData uri="http://schemas.openxmlformats.org/presentationml/2006/ole">
            <mc:AlternateContent xmlns:mc="http://schemas.openxmlformats.org/markup-compatibility/2006">
              <mc:Choice xmlns:v="urn:schemas-microsoft-com:vml" Requires="v">
                <p:oleObj spid="_x0000_s13443" name="公式" r:id="rId11" imgW="2679480" imgH="419040" progId="Equation.3">
                  <p:embed/>
                </p:oleObj>
              </mc:Choice>
              <mc:Fallback>
                <p:oleObj name="公式" r:id="rId11" imgW="2679480" imgH="419040" progId="Equation.3">
                  <p:embed/>
                  <p:pic>
                    <p:nvPicPr>
                      <p:cNvPr id="369671" name="Object 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058794" y="4498396"/>
                        <a:ext cx="5111750" cy="800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9" name="图片 8"/>
          <p:cNvPicPr>
            <a:picLocks noChangeAspect="1"/>
          </p:cNvPicPr>
          <p:nvPr/>
        </p:nvPicPr>
        <p:blipFill rotWithShape="1">
          <a:blip r:embed="rId13" cstate="print">
            <a:extLst>
              <a:ext uri="{28A0092B-C50C-407E-A947-70E740481C1C}">
                <a14:useLocalDpi xmlns:a14="http://schemas.microsoft.com/office/drawing/2010/main" val="0"/>
              </a:ext>
            </a:extLst>
          </a:blip>
          <a:srcRect l="25333" t="11704" r="26000" b="15704"/>
          <a:stretch/>
        </p:blipFill>
        <p:spPr>
          <a:xfrm>
            <a:off x="337217" y="3489962"/>
            <a:ext cx="2518024" cy="2816968"/>
          </a:xfrm>
          <a:prstGeom prst="rect">
            <a:avLst/>
          </a:prstGeom>
        </p:spPr>
      </p:pic>
    </p:spTree>
    <p:extLst>
      <p:ext uri="{BB962C8B-B14F-4D97-AF65-F5344CB8AC3E}">
        <p14:creationId xmlns:p14="http://schemas.microsoft.com/office/powerpoint/2010/main" val="12343682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lang="zh-CN" altLang="en-US" dirty="0" smtClean="0"/>
              <a:t>非正则内点（正则内点与边界点之间）的处理方式：</a:t>
            </a:r>
            <a:endParaRPr lang="en-US" altLang="zh-CN" dirty="0" smtClean="0"/>
          </a:p>
          <a:p>
            <a:r>
              <a:rPr lang="zh-CN" altLang="en-US" dirty="0"/>
              <a:t>第</a:t>
            </a:r>
            <a:r>
              <a:rPr lang="zh-CN" altLang="en-US" dirty="0" smtClean="0"/>
              <a:t>一类边界：</a:t>
            </a:r>
            <a:endParaRPr lang="en-US" altLang="zh-CN" dirty="0" smtClean="0"/>
          </a:p>
          <a:p>
            <a:pPr marL="0" indent="0">
              <a:buNone/>
            </a:pPr>
            <a:r>
              <a:rPr lang="zh-CN" altLang="en-US" dirty="0" smtClean="0"/>
              <a:t>   直接转移</a:t>
            </a:r>
            <a:endParaRPr lang="en-US" altLang="zh-CN" dirty="0" smtClean="0"/>
          </a:p>
          <a:p>
            <a:pPr marL="0" indent="0">
              <a:buNone/>
            </a:pPr>
            <a:r>
              <a:rPr lang="zh-CN" altLang="en-US" dirty="0" smtClean="0"/>
              <a:t>   线性插值</a:t>
            </a:r>
            <a:endParaRPr lang="en-US" altLang="zh-CN" dirty="0" smtClean="0"/>
          </a:p>
          <a:p>
            <a:pPr marL="0" indent="0">
              <a:buNone/>
            </a:pPr>
            <a:r>
              <a:rPr lang="zh-CN" altLang="en-US" dirty="0" smtClean="0"/>
              <a:t>   不等距差分</a:t>
            </a:r>
            <a:endParaRPr lang="en-US" altLang="zh-CN" dirty="0" smtClean="0"/>
          </a:p>
          <a:p>
            <a:r>
              <a:rPr lang="zh-CN" altLang="en-US" dirty="0"/>
              <a:t>第二</a:t>
            </a:r>
            <a:r>
              <a:rPr lang="zh-CN" altLang="en-US" dirty="0" smtClean="0"/>
              <a:t>类边界：</a:t>
            </a:r>
            <a:endParaRPr lang="en-US" altLang="zh-CN" dirty="0" smtClean="0"/>
          </a:p>
          <a:p>
            <a:endParaRPr lang="zh-CN" altLang="en-US" dirty="0"/>
          </a:p>
        </p:txBody>
      </p:sp>
      <p:sp>
        <p:nvSpPr>
          <p:cNvPr id="3" name="标题 2"/>
          <p:cNvSpPr>
            <a:spLocks noGrp="1"/>
          </p:cNvSpPr>
          <p:nvPr>
            <p:ph type="title"/>
          </p:nvPr>
        </p:nvSpPr>
        <p:spPr/>
        <p:txBody>
          <a:bodyPr/>
          <a:lstStyle/>
          <a:p>
            <a:r>
              <a:rPr lang="zh-CN" altLang="en-US" dirty="0"/>
              <a:t>不可压缩势流的差分解法</a:t>
            </a:r>
          </a:p>
        </p:txBody>
      </p:sp>
      <p:graphicFrame>
        <p:nvGraphicFramePr>
          <p:cNvPr id="4" name="Object 2"/>
          <p:cNvGraphicFramePr>
            <a:graphicFrameLocks noChangeAspect="1"/>
          </p:cNvGraphicFramePr>
          <p:nvPr>
            <p:extLst>
              <p:ext uri="{D42A27DB-BD31-4B8C-83A1-F6EECF244321}">
                <p14:modId xmlns:p14="http://schemas.microsoft.com/office/powerpoint/2010/main" val="4146030648"/>
              </p:ext>
            </p:extLst>
          </p:nvPr>
        </p:nvGraphicFramePr>
        <p:xfrm>
          <a:off x="613541" y="4917276"/>
          <a:ext cx="4162425" cy="666750"/>
        </p:xfrm>
        <a:graphic>
          <a:graphicData uri="http://schemas.openxmlformats.org/presentationml/2006/ole">
            <mc:AlternateContent xmlns:mc="http://schemas.openxmlformats.org/markup-compatibility/2006">
              <mc:Choice xmlns:v="urn:schemas-microsoft-com:vml" Requires="v">
                <p:oleObj spid="_x0000_s14364" name="公式" r:id="rId3" imgW="2679480" imgH="419040" progId="Equation.3">
                  <p:embed/>
                </p:oleObj>
              </mc:Choice>
              <mc:Fallback>
                <p:oleObj name="公式" r:id="rId3" imgW="2679480" imgH="419040" progId="Equation.3">
                  <p:embed/>
                  <p:pic>
                    <p:nvPicPr>
                      <p:cNvPr id="372738"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3541" y="4917276"/>
                        <a:ext cx="4162425" cy="666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17" name="图片 16"/>
          <p:cNvPicPr>
            <a:picLocks noChangeAspect="1"/>
          </p:cNvPicPr>
          <p:nvPr/>
        </p:nvPicPr>
        <p:blipFill rotWithShape="1">
          <a:blip r:embed="rId5" cstate="print">
            <a:extLst>
              <a:ext uri="{28A0092B-C50C-407E-A947-70E740481C1C}">
                <a14:useLocalDpi xmlns:a14="http://schemas.microsoft.com/office/drawing/2010/main" val="0"/>
              </a:ext>
            </a:extLst>
          </a:blip>
          <a:srcRect l="18888" t="10333" r="18297" b="16889"/>
          <a:stretch/>
        </p:blipFill>
        <p:spPr>
          <a:xfrm rot="16200000">
            <a:off x="4552615" y="1121204"/>
            <a:ext cx="2095995" cy="4317222"/>
          </a:xfrm>
          <a:prstGeom prst="rect">
            <a:avLst/>
          </a:prstGeom>
        </p:spPr>
      </p:pic>
      <p:pic>
        <p:nvPicPr>
          <p:cNvPr id="18" name="图片 17"/>
          <p:cNvPicPr>
            <a:picLocks noChangeAspect="1"/>
          </p:cNvPicPr>
          <p:nvPr/>
        </p:nvPicPr>
        <p:blipFill rotWithShape="1">
          <a:blip r:embed="rId6" cstate="print">
            <a:extLst>
              <a:ext uri="{28A0092B-C50C-407E-A947-70E740481C1C}">
                <a14:useLocalDpi xmlns:a14="http://schemas.microsoft.com/office/drawing/2010/main" val="0"/>
              </a:ext>
            </a:extLst>
          </a:blip>
          <a:srcRect l="11021" t="27704" r="20766" b="31704"/>
          <a:stretch/>
        </p:blipFill>
        <p:spPr>
          <a:xfrm>
            <a:off x="5435600" y="4442212"/>
            <a:ext cx="2323624" cy="2283628"/>
          </a:xfrm>
          <a:prstGeom prst="rect">
            <a:avLst/>
          </a:prstGeom>
        </p:spPr>
      </p:pic>
    </p:spTree>
    <p:extLst>
      <p:ext uri="{BB962C8B-B14F-4D97-AF65-F5344CB8AC3E}">
        <p14:creationId xmlns:p14="http://schemas.microsoft.com/office/powerpoint/2010/main" val="3203508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noChangeAspect="1"/>
          </p:cNvPicPr>
          <p:nvPr>
            <p:ph sz="quarter" idx="10"/>
          </p:nvPr>
        </p:nvPicPr>
        <p:blipFill>
          <a:blip r:embed="rId2" cstate="print">
            <a:extLst>
              <a:ext uri="{28A0092B-C50C-407E-A947-70E740481C1C}">
                <a14:useLocalDpi xmlns:a14="http://schemas.microsoft.com/office/drawing/2010/main" val="0"/>
              </a:ext>
            </a:extLst>
          </a:blip>
          <a:stretch>
            <a:fillRect/>
          </a:stretch>
        </p:blipFill>
        <p:spPr>
          <a:xfrm>
            <a:off x="2333322" y="314324"/>
            <a:ext cx="3923099" cy="6974399"/>
          </a:xfrm>
        </p:spPr>
      </p:pic>
      <p:sp>
        <p:nvSpPr>
          <p:cNvPr id="3" name="标题 2"/>
          <p:cNvSpPr>
            <a:spLocks noGrp="1"/>
          </p:cNvSpPr>
          <p:nvPr>
            <p:ph type="title"/>
          </p:nvPr>
        </p:nvSpPr>
        <p:spPr/>
        <p:txBody>
          <a:bodyPr/>
          <a:lstStyle/>
          <a:p>
            <a:r>
              <a:rPr lang="zh-CN" altLang="en-US" dirty="0"/>
              <a:t>不可压缩势流的差分解法</a:t>
            </a:r>
          </a:p>
        </p:txBody>
      </p:sp>
    </p:spTree>
    <p:extLst>
      <p:ext uri="{BB962C8B-B14F-4D97-AF65-F5344CB8AC3E}">
        <p14:creationId xmlns:p14="http://schemas.microsoft.com/office/powerpoint/2010/main" val="23017859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latin typeface="微软雅黑" panose="020B0503020204020204" pitchFamily="34" charset="-122"/>
                <a:ea typeface="微软雅黑" panose="020B0503020204020204" pitchFamily="34" charset="-122"/>
              </a:rPr>
              <a:t>目录 </a:t>
            </a:r>
            <a:r>
              <a:rPr lang="en-US" altLang="zh-CN" dirty="0">
                <a:latin typeface="微软雅黑" panose="020B0503020204020204" pitchFamily="34" charset="-122"/>
                <a:ea typeface="微软雅黑" panose="020B0503020204020204" pitchFamily="34" charset="-122"/>
              </a:rPr>
              <a:t>Contents</a:t>
            </a:r>
            <a:endParaRPr lang="zh-CN" altLang="en-US" dirty="0">
              <a:latin typeface="微软雅黑" panose="020B0503020204020204" pitchFamily="34" charset="-122"/>
              <a:ea typeface="微软雅黑" panose="020B0503020204020204" pitchFamily="34" charset="-122"/>
            </a:endParaRPr>
          </a:p>
        </p:txBody>
      </p:sp>
      <p:sp>
        <p:nvSpPr>
          <p:cNvPr id="4" name="Freeform 10"/>
          <p:cNvSpPr>
            <a:spLocks/>
          </p:cNvSpPr>
          <p:nvPr userDrawn="1"/>
        </p:nvSpPr>
        <p:spPr bwMode="auto">
          <a:xfrm>
            <a:off x="1841535" y="1367357"/>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5" name="文本框 4"/>
          <p:cNvSpPr txBox="1"/>
          <p:nvPr userDrawn="1"/>
        </p:nvSpPr>
        <p:spPr>
          <a:xfrm>
            <a:off x="2071646" y="1303550"/>
            <a:ext cx="383206" cy="443226"/>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1</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7" name="直接连接符 6"/>
          <p:cNvCxnSpPr>
            <a:stCxn id="4" idx="6"/>
          </p:cNvCxnSpPr>
          <p:nvPr/>
        </p:nvCxnSpPr>
        <p:spPr>
          <a:xfrm>
            <a:off x="2534033" y="1711215"/>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2915073" y="1274734"/>
            <a:ext cx="4387392" cy="461665"/>
          </a:xfrm>
          <a:prstGeom prst="rect">
            <a:avLst/>
          </a:prstGeom>
          <a:noFill/>
        </p:spPr>
        <p:txBody>
          <a:bodyPr wrap="square" rtlCol="0">
            <a:spAutoFit/>
          </a:bodyPr>
          <a:lstStyle/>
          <a:p>
            <a:r>
              <a:rPr lang="zh-CN" altLang="en-US" sz="2400" dirty="0" smtClean="0"/>
              <a:t>计算流体力学基础</a:t>
            </a:r>
            <a:endParaRPr lang="zh-CN" altLang="en-US" sz="2400" dirty="0"/>
          </a:p>
        </p:txBody>
      </p:sp>
      <p:sp>
        <p:nvSpPr>
          <p:cNvPr id="13" name="Freeform 10"/>
          <p:cNvSpPr>
            <a:spLocks/>
          </p:cNvSpPr>
          <p:nvPr userDrawn="1"/>
        </p:nvSpPr>
        <p:spPr bwMode="auto">
          <a:xfrm>
            <a:off x="1841535" y="2287330"/>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14" name="文本框 13"/>
          <p:cNvSpPr txBox="1"/>
          <p:nvPr userDrawn="1"/>
        </p:nvSpPr>
        <p:spPr>
          <a:xfrm>
            <a:off x="2071646" y="2223523"/>
            <a:ext cx="383206" cy="443226"/>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2</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15" name="直接连接符 14"/>
          <p:cNvCxnSpPr>
            <a:stCxn id="13" idx="6"/>
          </p:cNvCxnSpPr>
          <p:nvPr/>
        </p:nvCxnSpPr>
        <p:spPr>
          <a:xfrm>
            <a:off x="2534033" y="2631188"/>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2915073" y="2194707"/>
            <a:ext cx="4387392" cy="461665"/>
          </a:xfrm>
          <a:prstGeom prst="rect">
            <a:avLst/>
          </a:prstGeom>
          <a:noFill/>
        </p:spPr>
        <p:txBody>
          <a:bodyPr wrap="square" rtlCol="0">
            <a:spAutoFit/>
          </a:bodyPr>
          <a:lstStyle/>
          <a:p>
            <a:r>
              <a:rPr lang="zh-CN" altLang="en-US" sz="2400" dirty="0" smtClean="0">
                <a:solidFill>
                  <a:schemeClr val="tx1">
                    <a:lumMod val="75000"/>
                    <a:lumOff val="25000"/>
                  </a:schemeClr>
                </a:solidFill>
              </a:rPr>
              <a:t>有限差分法</a:t>
            </a:r>
            <a:endParaRPr lang="zh-CN" altLang="en-US" sz="2400" dirty="0">
              <a:solidFill>
                <a:schemeClr val="tx1">
                  <a:lumMod val="75000"/>
                  <a:lumOff val="25000"/>
                </a:schemeClr>
              </a:solidFill>
            </a:endParaRPr>
          </a:p>
        </p:txBody>
      </p:sp>
      <p:sp>
        <p:nvSpPr>
          <p:cNvPr id="18" name="Freeform 10"/>
          <p:cNvSpPr>
            <a:spLocks/>
          </p:cNvSpPr>
          <p:nvPr userDrawn="1"/>
        </p:nvSpPr>
        <p:spPr bwMode="auto">
          <a:xfrm>
            <a:off x="1841535" y="3207303"/>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19" name="文本框 18"/>
          <p:cNvSpPr txBox="1"/>
          <p:nvPr userDrawn="1"/>
        </p:nvSpPr>
        <p:spPr>
          <a:xfrm>
            <a:off x="2071646" y="3143496"/>
            <a:ext cx="383206" cy="443226"/>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3</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20" name="直接连接符 19"/>
          <p:cNvCxnSpPr>
            <a:stCxn id="18" idx="6"/>
          </p:cNvCxnSpPr>
          <p:nvPr/>
        </p:nvCxnSpPr>
        <p:spPr>
          <a:xfrm>
            <a:off x="2534033" y="3551161"/>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2915073" y="3114680"/>
            <a:ext cx="4387392" cy="461665"/>
          </a:xfrm>
          <a:prstGeom prst="rect">
            <a:avLst/>
          </a:prstGeom>
          <a:noFill/>
        </p:spPr>
        <p:txBody>
          <a:bodyPr wrap="square" rtlCol="0">
            <a:spAutoFit/>
          </a:bodyPr>
          <a:lstStyle/>
          <a:p>
            <a:r>
              <a:rPr lang="zh-CN" altLang="en-US" sz="2400" dirty="0" smtClean="0">
                <a:solidFill>
                  <a:schemeClr val="tx1">
                    <a:lumMod val="75000"/>
                    <a:lumOff val="25000"/>
                  </a:schemeClr>
                </a:solidFill>
              </a:rPr>
              <a:t>有限元法</a:t>
            </a:r>
            <a:endParaRPr lang="zh-CN" altLang="en-US" sz="2400" dirty="0">
              <a:solidFill>
                <a:schemeClr val="tx1">
                  <a:lumMod val="75000"/>
                  <a:lumOff val="25000"/>
                </a:schemeClr>
              </a:solidFill>
            </a:endParaRPr>
          </a:p>
        </p:txBody>
      </p:sp>
      <p:sp>
        <p:nvSpPr>
          <p:cNvPr id="23" name="Freeform 10"/>
          <p:cNvSpPr>
            <a:spLocks/>
          </p:cNvSpPr>
          <p:nvPr userDrawn="1"/>
        </p:nvSpPr>
        <p:spPr bwMode="auto">
          <a:xfrm>
            <a:off x="1841535" y="4127276"/>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24" name="文本框 23"/>
          <p:cNvSpPr txBox="1"/>
          <p:nvPr userDrawn="1"/>
        </p:nvSpPr>
        <p:spPr>
          <a:xfrm>
            <a:off x="2071646" y="4063469"/>
            <a:ext cx="383206" cy="443226"/>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4</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25" name="直接连接符 24"/>
          <p:cNvCxnSpPr>
            <a:stCxn id="23" idx="6"/>
          </p:cNvCxnSpPr>
          <p:nvPr/>
        </p:nvCxnSpPr>
        <p:spPr>
          <a:xfrm>
            <a:off x="2534033" y="4471134"/>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6" name="文本框 25"/>
          <p:cNvSpPr txBox="1"/>
          <p:nvPr/>
        </p:nvSpPr>
        <p:spPr>
          <a:xfrm>
            <a:off x="2915073" y="4034653"/>
            <a:ext cx="4387392" cy="461665"/>
          </a:xfrm>
          <a:prstGeom prst="rect">
            <a:avLst/>
          </a:prstGeom>
          <a:noFill/>
        </p:spPr>
        <p:txBody>
          <a:bodyPr wrap="square" rtlCol="0">
            <a:spAutoFit/>
          </a:bodyPr>
          <a:lstStyle/>
          <a:p>
            <a:r>
              <a:rPr lang="zh-CN" altLang="en-US" sz="2400" dirty="0" smtClean="0">
                <a:solidFill>
                  <a:schemeClr val="tx1">
                    <a:lumMod val="75000"/>
                    <a:lumOff val="25000"/>
                  </a:schemeClr>
                </a:solidFill>
              </a:rPr>
              <a:t>有限体积法</a:t>
            </a:r>
            <a:endParaRPr lang="zh-CN" altLang="en-US" sz="2400" dirty="0">
              <a:solidFill>
                <a:schemeClr val="tx1">
                  <a:lumMod val="75000"/>
                  <a:lumOff val="25000"/>
                </a:schemeClr>
              </a:solidFill>
            </a:endParaRPr>
          </a:p>
        </p:txBody>
      </p:sp>
      <p:sp>
        <p:nvSpPr>
          <p:cNvPr id="33" name="Freeform 10"/>
          <p:cNvSpPr>
            <a:spLocks/>
          </p:cNvSpPr>
          <p:nvPr userDrawn="1"/>
        </p:nvSpPr>
        <p:spPr bwMode="auto">
          <a:xfrm>
            <a:off x="1841535" y="5047251"/>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34" name="文本框 33"/>
          <p:cNvSpPr txBox="1"/>
          <p:nvPr userDrawn="1"/>
        </p:nvSpPr>
        <p:spPr>
          <a:xfrm>
            <a:off x="2071646" y="4983444"/>
            <a:ext cx="383206" cy="443226"/>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5</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35" name="直接连接符 34"/>
          <p:cNvCxnSpPr>
            <a:stCxn id="33" idx="6"/>
          </p:cNvCxnSpPr>
          <p:nvPr/>
        </p:nvCxnSpPr>
        <p:spPr>
          <a:xfrm>
            <a:off x="2534033" y="5391109"/>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36" name="文本框 35"/>
          <p:cNvSpPr txBox="1"/>
          <p:nvPr/>
        </p:nvSpPr>
        <p:spPr>
          <a:xfrm>
            <a:off x="2915073" y="4954628"/>
            <a:ext cx="4387392" cy="461665"/>
          </a:xfrm>
          <a:prstGeom prst="rect">
            <a:avLst/>
          </a:prstGeom>
          <a:noFill/>
        </p:spPr>
        <p:txBody>
          <a:bodyPr wrap="square" rtlCol="0">
            <a:spAutoFit/>
          </a:bodyPr>
          <a:lstStyle/>
          <a:p>
            <a:r>
              <a:rPr lang="zh-CN" altLang="en-US" sz="2400" dirty="0" smtClean="0">
                <a:solidFill>
                  <a:schemeClr val="tx1">
                    <a:lumMod val="75000"/>
                    <a:lumOff val="25000"/>
                  </a:schemeClr>
                </a:solidFill>
              </a:rPr>
              <a:t>总结</a:t>
            </a:r>
            <a:endParaRPr lang="zh-CN" altLang="en-US" sz="2400" dirty="0">
              <a:solidFill>
                <a:schemeClr val="tx1">
                  <a:lumMod val="75000"/>
                  <a:lumOff val="25000"/>
                </a:schemeClr>
              </a:solidFill>
            </a:endParaRPr>
          </a:p>
        </p:txBody>
      </p:sp>
    </p:spTree>
    <p:extLst>
      <p:ext uri="{BB962C8B-B14F-4D97-AF65-F5344CB8AC3E}">
        <p14:creationId xmlns:p14="http://schemas.microsoft.com/office/powerpoint/2010/main" val="184620906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lang="zh-CN" altLang="en-US" dirty="0"/>
              <a:t>简单迭代</a:t>
            </a:r>
            <a:r>
              <a:rPr lang="zh-CN" altLang="en-US" dirty="0" smtClean="0"/>
              <a:t>算法</a:t>
            </a:r>
            <a:endParaRPr lang="en-US" altLang="zh-CN" dirty="0" smtClean="0"/>
          </a:p>
          <a:p>
            <a:endParaRPr lang="en-US" altLang="zh-CN" dirty="0"/>
          </a:p>
          <a:p>
            <a:r>
              <a:rPr lang="en-US" altLang="zh-CN" dirty="0"/>
              <a:t>Gauss-Seidel</a:t>
            </a:r>
            <a:r>
              <a:rPr lang="zh-CN" altLang="en-US" dirty="0" smtClean="0"/>
              <a:t>迭代法</a:t>
            </a:r>
            <a:endParaRPr lang="en-US" altLang="zh-CN" dirty="0" smtClean="0"/>
          </a:p>
          <a:p>
            <a:r>
              <a:rPr lang="zh-CN" altLang="en-US" dirty="0" smtClean="0"/>
              <a:t>松弛法：</a:t>
            </a:r>
            <a:endParaRPr lang="en-US" altLang="zh-CN" dirty="0" smtClean="0"/>
          </a:p>
          <a:p>
            <a:endParaRPr lang="en-US" altLang="zh-CN" dirty="0"/>
          </a:p>
          <a:p>
            <a:r>
              <a:rPr lang="zh-CN" altLang="en-US" dirty="0" smtClean="0"/>
              <a:t>超松弛（</a:t>
            </a:r>
            <a:r>
              <a:rPr lang="en-US" altLang="zh-CN" dirty="0" smtClean="0"/>
              <a:t>SOR</a:t>
            </a:r>
            <a:r>
              <a:rPr lang="zh-CN" altLang="en-US" dirty="0" smtClean="0"/>
              <a:t>）：</a:t>
            </a:r>
            <a:endParaRPr lang="zh-CN" altLang="en-US" dirty="0"/>
          </a:p>
          <a:p>
            <a:endParaRPr lang="zh-CN" altLang="en-US" dirty="0" smtClean="0"/>
          </a:p>
          <a:p>
            <a:endParaRPr lang="zh-CN" altLang="en-US" dirty="0"/>
          </a:p>
        </p:txBody>
      </p:sp>
      <p:sp>
        <p:nvSpPr>
          <p:cNvPr id="3" name="标题 2"/>
          <p:cNvSpPr>
            <a:spLocks noGrp="1"/>
          </p:cNvSpPr>
          <p:nvPr>
            <p:ph type="title"/>
          </p:nvPr>
        </p:nvSpPr>
        <p:spPr/>
        <p:txBody>
          <a:bodyPr>
            <a:normAutofit/>
          </a:bodyPr>
          <a:lstStyle/>
          <a:p>
            <a:r>
              <a:rPr lang="zh-CN" altLang="en-US" dirty="0"/>
              <a:t>差分格式</a:t>
            </a:r>
            <a:r>
              <a:rPr lang="zh-CN" altLang="en-US" dirty="0" smtClean="0"/>
              <a:t>求解</a:t>
            </a:r>
            <a:endParaRPr lang="zh-CN" altLang="en-US" dirty="0"/>
          </a:p>
        </p:txBody>
      </p:sp>
      <p:graphicFrame>
        <p:nvGraphicFramePr>
          <p:cNvPr id="4" name="Object 2"/>
          <p:cNvGraphicFramePr>
            <a:graphicFrameLocks noChangeAspect="1"/>
          </p:cNvGraphicFramePr>
          <p:nvPr>
            <p:extLst>
              <p:ext uri="{D42A27DB-BD31-4B8C-83A1-F6EECF244321}">
                <p14:modId xmlns:p14="http://schemas.microsoft.com/office/powerpoint/2010/main" val="1007003506"/>
              </p:ext>
            </p:extLst>
          </p:nvPr>
        </p:nvGraphicFramePr>
        <p:xfrm>
          <a:off x="2624138" y="1792771"/>
          <a:ext cx="3676650" cy="703263"/>
        </p:xfrm>
        <a:graphic>
          <a:graphicData uri="http://schemas.openxmlformats.org/presentationml/2006/ole">
            <mc:AlternateContent xmlns:mc="http://schemas.openxmlformats.org/markup-compatibility/2006">
              <mc:Choice xmlns:v="urn:schemas-microsoft-com:vml" Requires="v">
                <p:oleObj spid="_x0000_s15487" name="公式" r:id="rId4" imgW="2108160" imgH="393480" progId="Equation.3">
                  <p:embed/>
                </p:oleObj>
              </mc:Choice>
              <mc:Fallback>
                <p:oleObj name="公式" r:id="rId4" imgW="2108160" imgH="393480" progId="Equation.3">
                  <p:embed/>
                  <p:pic>
                    <p:nvPicPr>
                      <p:cNvPr id="373762"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24138" y="1792771"/>
                        <a:ext cx="3676650" cy="7032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 name="Object 6"/>
          <p:cNvGraphicFramePr>
            <a:graphicFrameLocks noChangeAspect="1"/>
          </p:cNvGraphicFramePr>
          <p:nvPr>
            <p:extLst>
              <p:ext uri="{D42A27DB-BD31-4B8C-83A1-F6EECF244321}">
                <p14:modId xmlns:p14="http://schemas.microsoft.com/office/powerpoint/2010/main" val="3172733094"/>
              </p:ext>
            </p:extLst>
          </p:nvPr>
        </p:nvGraphicFramePr>
        <p:xfrm>
          <a:off x="1816100" y="3130075"/>
          <a:ext cx="5545137" cy="749300"/>
        </p:xfrm>
        <a:graphic>
          <a:graphicData uri="http://schemas.openxmlformats.org/presentationml/2006/ole">
            <mc:AlternateContent xmlns:mc="http://schemas.openxmlformats.org/markup-compatibility/2006">
              <mc:Choice xmlns:v="urn:schemas-microsoft-com:vml" Requires="v">
                <p:oleObj spid="_x0000_s15488" name="公式" r:id="rId6" imgW="2908080" imgH="393480" progId="Equation.3">
                  <p:embed/>
                </p:oleObj>
              </mc:Choice>
              <mc:Fallback>
                <p:oleObj name="公式" r:id="rId6" imgW="2908080" imgH="393480" progId="Equation.3">
                  <p:embed/>
                  <p:pic>
                    <p:nvPicPr>
                      <p:cNvPr id="373766" name="Object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16100" y="3130075"/>
                        <a:ext cx="5545137" cy="749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 name="Object 7"/>
          <p:cNvGraphicFramePr>
            <a:graphicFrameLocks noChangeAspect="1"/>
          </p:cNvGraphicFramePr>
          <p:nvPr>
            <p:extLst>
              <p:ext uri="{D42A27DB-BD31-4B8C-83A1-F6EECF244321}">
                <p14:modId xmlns:p14="http://schemas.microsoft.com/office/powerpoint/2010/main" val="3694185629"/>
              </p:ext>
            </p:extLst>
          </p:nvPr>
        </p:nvGraphicFramePr>
        <p:xfrm>
          <a:off x="2952750" y="4037091"/>
          <a:ext cx="3673475" cy="1254125"/>
        </p:xfrm>
        <a:graphic>
          <a:graphicData uri="http://schemas.openxmlformats.org/presentationml/2006/ole">
            <mc:AlternateContent xmlns:mc="http://schemas.openxmlformats.org/markup-compatibility/2006">
              <mc:Choice xmlns:v="urn:schemas-microsoft-com:vml" Requires="v">
                <p:oleObj spid="_x0000_s15489" name="公式" r:id="rId8" imgW="2057400" imgH="685800" progId="Equation.3">
                  <p:embed/>
                </p:oleObj>
              </mc:Choice>
              <mc:Fallback>
                <p:oleObj name="公式" r:id="rId8" imgW="2057400" imgH="685800" progId="Equation.3">
                  <p:embed/>
                  <p:pic>
                    <p:nvPicPr>
                      <p:cNvPr id="373767" name="Object 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952750" y="4037091"/>
                        <a:ext cx="3673475" cy="1254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 name="Object 8"/>
          <p:cNvGraphicFramePr>
            <a:graphicFrameLocks noChangeAspect="1"/>
          </p:cNvGraphicFramePr>
          <p:nvPr>
            <p:extLst>
              <p:ext uri="{D42A27DB-BD31-4B8C-83A1-F6EECF244321}">
                <p14:modId xmlns:p14="http://schemas.microsoft.com/office/powerpoint/2010/main" val="1054478366"/>
              </p:ext>
            </p:extLst>
          </p:nvPr>
        </p:nvGraphicFramePr>
        <p:xfrm>
          <a:off x="1260475" y="5426075"/>
          <a:ext cx="1111250" cy="354013"/>
        </p:xfrm>
        <a:graphic>
          <a:graphicData uri="http://schemas.openxmlformats.org/presentationml/2006/ole">
            <mc:AlternateContent xmlns:mc="http://schemas.openxmlformats.org/markup-compatibility/2006">
              <mc:Choice xmlns:v="urn:schemas-microsoft-com:vml" Requires="v">
                <p:oleObj spid="_x0000_s15490" name="公式" r:id="rId10" imgW="571320" imgH="177480" progId="Equation.3">
                  <p:embed/>
                </p:oleObj>
              </mc:Choice>
              <mc:Fallback>
                <p:oleObj name="公式" r:id="rId10" imgW="571320" imgH="177480" progId="Equation.3">
                  <p:embed/>
                  <p:pic>
                    <p:nvPicPr>
                      <p:cNvPr id="373768" name="Object 8"/>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260475" y="5426075"/>
                        <a:ext cx="1111250" cy="3540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 name="Object 9"/>
          <p:cNvGraphicFramePr>
            <a:graphicFrameLocks noChangeAspect="1"/>
          </p:cNvGraphicFramePr>
          <p:nvPr>
            <p:extLst>
              <p:ext uri="{D42A27DB-BD31-4B8C-83A1-F6EECF244321}">
                <p14:modId xmlns:p14="http://schemas.microsoft.com/office/powerpoint/2010/main" val="3666307881"/>
              </p:ext>
            </p:extLst>
          </p:nvPr>
        </p:nvGraphicFramePr>
        <p:xfrm>
          <a:off x="1260475" y="5962650"/>
          <a:ext cx="1079500" cy="344488"/>
        </p:xfrm>
        <a:graphic>
          <a:graphicData uri="http://schemas.openxmlformats.org/presentationml/2006/ole">
            <mc:AlternateContent xmlns:mc="http://schemas.openxmlformats.org/markup-compatibility/2006">
              <mc:Choice xmlns:v="urn:schemas-microsoft-com:vml" Requires="v">
                <p:oleObj spid="_x0000_s15491" name="公式" r:id="rId12" imgW="571320" imgH="177480" progId="Equation.3">
                  <p:embed/>
                </p:oleObj>
              </mc:Choice>
              <mc:Fallback>
                <p:oleObj name="公式" r:id="rId12" imgW="571320" imgH="177480" progId="Equation.3">
                  <p:embed/>
                  <p:pic>
                    <p:nvPicPr>
                      <p:cNvPr id="373769" name="Object 9"/>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260475" y="5962650"/>
                        <a:ext cx="1079500" cy="3444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 name="Text Box 10"/>
          <p:cNvSpPr txBox="1">
            <a:spLocks noChangeArrowheads="1"/>
          </p:cNvSpPr>
          <p:nvPr/>
        </p:nvSpPr>
        <p:spPr bwMode="auto">
          <a:xfrm>
            <a:off x="2624138" y="5411659"/>
            <a:ext cx="165735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000" dirty="0">
                <a:latin typeface="+mn-ea"/>
              </a:rPr>
              <a:t>低松弛</a:t>
            </a:r>
          </a:p>
        </p:txBody>
      </p:sp>
      <p:sp>
        <p:nvSpPr>
          <p:cNvPr id="10" name="Text Box 11"/>
          <p:cNvSpPr txBox="1">
            <a:spLocks noChangeArrowheads="1"/>
          </p:cNvSpPr>
          <p:nvPr/>
        </p:nvSpPr>
        <p:spPr bwMode="auto">
          <a:xfrm>
            <a:off x="2624138" y="5914896"/>
            <a:ext cx="165735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000" dirty="0">
                <a:latin typeface="+mn-ea"/>
              </a:rPr>
              <a:t>超松弛</a:t>
            </a:r>
          </a:p>
        </p:txBody>
      </p:sp>
    </p:spTree>
    <p:extLst>
      <p:ext uri="{BB962C8B-B14F-4D97-AF65-F5344CB8AC3E}">
        <p14:creationId xmlns:p14="http://schemas.microsoft.com/office/powerpoint/2010/main" val="18083669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latin typeface="微软雅黑" panose="020B0503020204020204" pitchFamily="34" charset="-122"/>
                <a:ea typeface="微软雅黑" panose="020B0503020204020204" pitchFamily="34" charset="-122"/>
              </a:rPr>
              <a:t>目录 </a:t>
            </a:r>
            <a:r>
              <a:rPr lang="en-US" altLang="zh-CN" dirty="0">
                <a:latin typeface="微软雅黑" panose="020B0503020204020204" pitchFamily="34" charset="-122"/>
                <a:ea typeface="微软雅黑" panose="020B0503020204020204" pitchFamily="34" charset="-122"/>
              </a:rPr>
              <a:t>Contents</a:t>
            </a:r>
            <a:endParaRPr lang="zh-CN" altLang="en-US" dirty="0">
              <a:latin typeface="微软雅黑" panose="020B0503020204020204" pitchFamily="34" charset="-122"/>
              <a:ea typeface="微软雅黑" panose="020B0503020204020204" pitchFamily="34" charset="-122"/>
            </a:endParaRPr>
          </a:p>
        </p:txBody>
      </p:sp>
      <p:sp>
        <p:nvSpPr>
          <p:cNvPr id="4" name="Freeform 10"/>
          <p:cNvSpPr>
            <a:spLocks/>
          </p:cNvSpPr>
          <p:nvPr userDrawn="1"/>
        </p:nvSpPr>
        <p:spPr bwMode="auto">
          <a:xfrm>
            <a:off x="1841535" y="1367357"/>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5" name="文本框 4"/>
          <p:cNvSpPr txBox="1"/>
          <p:nvPr userDrawn="1"/>
        </p:nvSpPr>
        <p:spPr>
          <a:xfrm>
            <a:off x="2071646" y="1303550"/>
            <a:ext cx="383206" cy="443226"/>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1</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7" name="直接连接符 6"/>
          <p:cNvCxnSpPr>
            <a:stCxn id="4" idx="6"/>
          </p:cNvCxnSpPr>
          <p:nvPr/>
        </p:nvCxnSpPr>
        <p:spPr>
          <a:xfrm>
            <a:off x="2534033" y="1711215"/>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2915073" y="1274734"/>
            <a:ext cx="4387392" cy="461665"/>
          </a:xfrm>
          <a:prstGeom prst="rect">
            <a:avLst/>
          </a:prstGeom>
          <a:noFill/>
        </p:spPr>
        <p:txBody>
          <a:bodyPr wrap="square" rtlCol="0">
            <a:spAutoFit/>
          </a:bodyPr>
          <a:lstStyle/>
          <a:p>
            <a:r>
              <a:rPr lang="zh-CN" altLang="en-US" sz="2400" dirty="0" smtClean="0">
                <a:solidFill>
                  <a:schemeClr val="tx1">
                    <a:lumMod val="75000"/>
                    <a:lumOff val="25000"/>
                  </a:schemeClr>
                </a:solidFill>
              </a:rPr>
              <a:t>计算流体力学基础</a:t>
            </a:r>
            <a:endParaRPr lang="zh-CN" altLang="en-US" sz="2400" dirty="0">
              <a:solidFill>
                <a:schemeClr val="tx1">
                  <a:lumMod val="75000"/>
                  <a:lumOff val="25000"/>
                </a:schemeClr>
              </a:solidFill>
            </a:endParaRPr>
          </a:p>
        </p:txBody>
      </p:sp>
      <p:sp>
        <p:nvSpPr>
          <p:cNvPr id="13" name="Freeform 10"/>
          <p:cNvSpPr>
            <a:spLocks/>
          </p:cNvSpPr>
          <p:nvPr userDrawn="1"/>
        </p:nvSpPr>
        <p:spPr bwMode="auto">
          <a:xfrm>
            <a:off x="1841535" y="2287330"/>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14" name="文本框 13"/>
          <p:cNvSpPr txBox="1"/>
          <p:nvPr userDrawn="1"/>
        </p:nvSpPr>
        <p:spPr>
          <a:xfrm>
            <a:off x="2071646" y="2223523"/>
            <a:ext cx="383206" cy="443226"/>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2</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15" name="直接连接符 14"/>
          <p:cNvCxnSpPr>
            <a:stCxn id="13" idx="6"/>
          </p:cNvCxnSpPr>
          <p:nvPr/>
        </p:nvCxnSpPr>
        <p:spPr>
          <a:xfrm>
            <a:off x="2534033" y="2631188"/>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2915073" y="2194707"/>
            <a:ext cx="4387392" cy="461665"/>
          </a:xfrm>
          <a:prstGeom prst="rect">
            <a:avLst/>
          </a:prstGeom>
          <a:noFill/>
        </p:spPr>
        <p:txBody>
          <a:bodyPr wrap="square" rtlCol="0">
            <a:spAutoFit/>
          </a:bodyPr>
          <a:lstStyle/>
          <a:p>
            <a:r>
              <a:rPr lang="zh-CN" altLang="en-US" sz="2400" dirty="0" smtClean="0">
                <a:solidFill>
                  <a:schemeClr val="tx1">
                    <a:lumMod val="75000"/>
                    <a:lumOff val="25000"/>
                  </a:schemeClr>
                </a:solidFill>
              </a:rPr>
              <a:t>有限差分法</a:t>
            </a:r>
            <a:endParaRPr lang="zh-CN" altLang="en-US" sz="2400" dirty="0">
              <a:solidFill>
                <a:schemeClr val="tx1">
                  <a:lumMod val="75000"/>
                  <a:lumOff val="25000"/>
                </a:schemeClr>
              </a:solidFill>
            </a:endParaRPr>
          </a:p>
        </p:txBody>
      </p:sp>
      <p:sp>
        <p:nvSpPr>
          <p:cNvPr id="18" name="Freeform 10"/>
          <p:cNvSpPr>
            <a:spLocks/>
          </p:cNvSpPr>
          <p:nvPr userDrawn="1"/>
        </p:nvSpPr>
        <p:spPr bwMode="auto">
          <a:xfrm>
            <a:off x="1841535" y="3207303"/>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19" name="文本框 18"/>
          <p:cNvSpPr txBox="1"/>
          <p:nvPr userDrawn="1"/>
        </p:nvSpPr>
        <p:spPr>
          <a:xfrm>
            <a:off x="2071646" y="3143496"/>
            <a:ext cx="383206" cy="443226"/>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3</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20" name="直接连接符 19"/>
          <p:cNvCxnSpPr>
            <a:stCxn id="18" idx="6"/>
          </p:cNvCxnSpPr>
          <p:nvPr/>
        </p:nvCxnSpPr>
        <p:spPr>
          <a:xfrm>
            <a:off x="2534033" y="3551161"/>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2915073" y="3114680"/>
            <a:ext cx="4387392" cy="461665"/>
          </a:xfrm>
          <a:prstGeom prst="rect">
            <a:avLst/>
          </a:prstGeom>
          <a:noFill/>
        </p:spPr>
        <p:txBody>
          <a:bodyPr wrap="square" rtlCol="0">
            <a:spAutoFit/>
          </a:bodyPr>
          <a:lstStyle/>
          <a:p>
            <a:r>
              <a:rPr lang="zh-CN" altLang="en-US" sz="2400" dirty="0" smtClean="0">
                <a:solidFill>
                  <a:schemeClr val="tx1">
                    <a:lumMod val="75000"/>
                    <a:lumOff val="25000"/>
                  </a:schemeClr>
                </a:solidFill>
              </a:rPr>
              <a:t>有限元法</a:t>
            </a:r>
            <a:endParaRPr lang="zh-CN" altLang="en-US" sz="2400" dirty="0">
              <a:solidFill>
                <a:schemeClr val="tx1">
                  <a:lumMod val="75000"/>
                  <a:lumOff val="25000"/>
                </a:schemeClr>
              </a:solidFill>
            </a:endParaRPr>
          </a:p>
        </p:txBody>
      </p:sp>
      <p:sp>
        <p:nvSpPr>
          <p:cNvPr id="23" name="Freeform 10"/>
          <p:cNvSpPr>
            <a:spLocks/>
          </p:cNvSpPr>
          <p:nvPr userDrawn="1"/>
        </p:nvSpPr>
        <p:spPr bwMode="auto">
          <a:xfrm>
            <a:off x="1841535" y="4127276"/>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24" name="文本框 23"/>
          <p:cNvSpPr txBox="1"/>
          <p:nvPr userDrawn="1"/>
        </p:nvSpPr>
        <p:spPr>
          <a:xfrm>
            <a:off x="2071646" y="4063469"/>
            <a:ext cx="383206" cy="443226"/>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4</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25" name="直接连接符 24"/>
          <p:cNvCxnSpPr>
            <a:stCxn id="23" idx="6"/>
          </p:cNvCxnSpPr>
          <p:nvPr/>
        </p:nvCxnSpPr>
        <p:spPr>
          <a:xfrm>
            <a:off x="2534033" y="4471134"/>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6" name="文本框 25"/>
          <p:cNvSpPr txBox="1"/>
          <p:nvPr/>
        </p:nvSpPr>
        <p:spPr>
          <a:xfrm>
            <a:off x="2915073" y="4034653"/>
            <a:ext cx="4387392" cy="461665"/>
          </a:xfrm>
          <a:prstGeom prst="rect">
            <a:avLst/>
          </a:prstGeom>
          <a:noFill/>
        </p:spPr>
        <p:txBody>
          <a:bodyPr wrap="square" rtlCol="0">
            <a:spAutoFit/>
          </a:bodyPr>
          <a:lstStyle/>
          <a:p>
            <a:r>
              <a:rPr lang="zh-CN" altLang="en-US" sz="2400" dirty="0" smtClean="0">
                <a:solidFill>
                  <a:schemeClr val="tx1">
                    <a:lumMod val="75000"/>
                    <a:lumOff val="25000"/>
                  </a:schemeClr>
                </a:solidFill>
              </a:rPr>
              <a:t>有限体积法</a:t>
            </a:r>
            <a:endParaRPr lang="zh-CN" altLang="en-US" sz="2400" dirty="0">
              <a:solidFill>
                <a:schemeClr val="tx1">
                  <a:lumMod val="75000"/>
                  <a:lumOff val="25000"/>
                </a:schemeClr>
              </a:solidFill>
            </a:endParaRPr>
          </a:p>
        </p:txBody>
      </p:sp>
      <p:sp>
        <p:nvSpPr>
          <p:cNvPr id="33" name="Freeform 10"/>
          <p:cNvSpPr>
            <a:spLocks/>
          </p:cNvSpPr>
          <p:nvPr userDrawn="1"/>
        </p:nvSpPr>
        <p:spPr bwMode="auto">
          <a:xfrm>
            <a:off x="1841535" y="5047251"/>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34" name="文本框 33"/>
          <p:cNvSpPr txBox="1"/>
          <p:nvPr userDrawn="1"/>
        </p:nvSpPr>
        <p:spPr>
          <a:xfrm>
            <a:off x="2071646" y="4983444"/>
            <a:ext cx="383206" cy="443226"/>
          </a:xfrm>
          <a:prstGeom prst="rect">
            <a:avLst/>
          </a:prstGeom>
          <a:noFill/>
        </p:spPr>
        <p:txBody>
          <a:bodyPr wrap="none" rtlCol="0" anchor="ctr">
            <a:no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5</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35" name="直接连接符 34"/>
          <p:cNvCxnSpPr>
            <a:stCxn id="33" idx="6"/>
          </p:cNvCxnSpPr>
          <p:nvPr/>
        </p:nvCxnSpPr>
        <p:spPr>
          <a:xfrm>
            <a:off x="2534033" y="5391109"/>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36" name="文本框 35"/>
          <p:cNvSpPr txBox="1"/>
          <p:nvPr/>
        </p:nvSpPr>
        <p:spPr>
          <a:xfrm>
            <a:off x="2915073" y="4954628"/>
            <a:ext cx="4387392" cy="461665"/>
          </a:xfrm>
          <a:prstGeom prst="rect">
            <a:avLst/>
          </a:prstGeom>
          <a:noFill/>
        </p:spPr>
        <p:txBody>
          <a:bodyPr wrap="square" rtlCol="0">
            <a:spAutoFit/>
          </a:bodyPr>
          <a:lstStyle/>
          <a:p>
            <a:r>
              <a:rPr lang="zh-CN" altLang="en-US" sz="2400" dirty="0" smtClean="0">
                <a:solidFill>
                  <a:schemeClr val="tx1">
                    <a:lumMod val="75000"/>
                    <a:lumOff val="25000"/>
                  </a:schemeClr>
                </a:solidFill>
              </a:rPr>
              <a:t>总结</a:t>
            </a:r>
            <a:endParaRPr lang="zh-CN" altLang="en-US" sz="2400" dirty="0">
              <a:solidFill>
                <a:schemeClr val="tx1">
                  <a:lumMod val="75000"/>
                  <a:lumOff val="25000"/>
                </a:schemeClr>
              </a:solidFill>
            </a:endParaRPr>
          </a:p>
        </p:txBody>
      </p:sp>
    </p:spTree>
    <p:extLst>
      <p:ext uri="{BB962C8B-B14F-4D97-AF65-F5344CB8AC3E}">
        <p14:creationId xmlns:p14="http://schemas.microsoft.com/office/powerpoint/2010/main" val="24739602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lang="zh-CN" altLang="en-US" dirty="0" smtClean="0"/>
              <a:t>假想把连续系统分割成数目有限的</a:t>
            </a:r>
            <a:r>
              <a:rPr lang="zh-CN" altLang="en-US" dirty="0" smtClean="0">
                <a:solidFill>
                  <a:srgbClr val="FF0000"/>
                </a:solidFill>
              </a:rPr>
              <a:t>单元</a:t>
            </a:r>
            <a:r>
              <a:rPr lang="zh-CN" altLang="en-US" dirty="0" smtClean="0"/>
              <a:t>，单元之间只在数目有限的指定点处相互连接，构成一个</a:t>
            </a:r>
            <a:r>
              <a:rPr lang="zh-CN" altLang="en-US" dirty="0" smtClean="0">
                <a:solidFill>
                  <a:srgbClr val="FF0000"/>
                </a:solidFill>
              </a:rPr>
              <a:t>单元集合体</a:t>
            </a:r>
            <a:r>
              <a:rPr lang="zh-CN" altLang="en-US" dirty="0" smtClean="0"/>
              <a:t>来代替原来的连续系统。在节点上引进</a:t>
            </a:r>
            <a:r>
              <a:rPr lang="zh-CN" altLang="en-US" dirty="0" smtClean="0">
                <a:solidFill>
                  <a:srgbClr val="FF0000"/>
                </a:solidFill>
              </a:rPr>
              <a:t>等效载荷</a:t>
            </a:r>
            <a:r>
              <a:rPr lang="zh-CN" altLang="en-US" dirty="0" smtClean="0"/>
              <a:t>（或</a:t>
            </a:r>
            <a:r>
              <a:rPr lang="zh-CN" altLang="en-US" dirty="0" smtClean="0">
                <a:solidFill>
                  <a:srgbClr val="FF0000"/>
                </a:solidFill>
              </a:rPr>
              <a:t>边界条件</a:t>
            </a:r>
            <a:r>
              <a:rPr lang="zh-CN" altLang="en-US" dirty="0" smtClean="0"/>
              <a:t>），代替实际作用于系统上的外载荷（或边界条件）。</a:t>
            </a:r>
            <a:endParaRPr lang="en-US" altLang="zh-CN" dirty="0" smtClean="0"/>
          </a:p>
          <a:p>
            <a:r>
              <a:rPr lang="zh-CN" altLang="en-US" dirty="0" smtClean="0"/>
              <a:t>对每个单元由</a:t>
            </a:r>
            <a:r>
              <a:rPr lang="zh-CN" altLang="en-US" dirty="0" smtClean="0">
                <a:solidFill>
                  <a:srgbClr val="FF0000"/>
                </a:solidFill>
              </a:rPr>
              <a:t>分块近似</a:t>
            </a:r>
            <a:r>
              <a:rPr lang="zh-CN" altLang="en-US" dirty="0" smtClean="0"/>
              <a:t>的思想，按一定的规则建立</a:t>
            </a:r>
            <a:r>
              <a:rPr lang="zh-CN" altLang="en-US" dirty="0" smtClean="0">
                <a:solidFill>
                  <a:srgbClr val="FF0000"/>
                </a:solidFill>
              </a:rPr>
              <a:t>求解未知量</a:t>
            </a:r>
            <a:r>
              <a:rPr lang="zh-CN" altLang="en-US" dirty="0" smtClean="0"/>
              <a:t>与</a:t>
            </a:r>
            <a:r>
              <a:rPr lang="zh-CN" altLang="en-US" dirty="0" smtClean="0">
                <a:solidFill>
                  <a:srgbClr val="FF0000"/>
                </a:solidFill>
              </a:rPr>
              <a:t>节点相互作用力</a:t>
            </a:r>
            <a:r>
              <a:rPr lang="zh-CN" altLang="en-US" dirty="0" smtClean="0"/>
              <a:t>之间的关系。</a:t>
            </a:r>
            <a:endParaRPr lang="en-US" altLang="zh-CN" dirty="0" smtClean="0"/>
          </a:p>
          <a:p>
            <a:r>
              <a:rPr lang="zh-CN" altLang="en-US" dirty="0" smtClean="0"/>
              <a:t>把所有单元的这种特性关系按一定条件（变形协调条件、连续条件、变分原理及能量原理）集合起来，引入边界条件，构成一组</a:t>
            </a:r>
            <a:r>
              <a:rPr lang="zh-CN" altLang="en-US" dirty="0" smtClean="0">
                <a:solidFill>
                  <a:srgbClr val="FF0000"/>
                </a:solidFill>
              </a:rPr>
              <a:t>以节点变量为未知量的代数方程组</a:t>
            </a:r>
            <a:r>
              <a:rPr lang="zh-CN" altLang="en-US" dirty="0" smtClean="0"/>
              <a:t>，求解之究得到有限个节点处的待求变量。</a:t>
            </a:r>
            <a:endParaRPr lang="en-US" altLang="zh-CN" dirty="0" smtClean="0"/>
          </a:p>
          <a:p>
            <a:endParaRPr lang="en-US" altLang="zh-CN" dirty="0" smtClean="0"/>
          </a:p>
          <a:p>
            <a:endParaRPr lang="zh-CN" altLang="en-US" dirty="0"/>
          </a:p>
        </p:txBody>
      </p:sp>
      <p:sp>
        <p:nvSpPr>
          <p:cNvPr id="3" name="标题 2"/>
          <p:cNvSpPr>
            <a:spLocks noGrp="1"/>
          </p:cNvSpPr>
          <p:nvPr>
            <p:ph type="title"/>
          </p:nvPr>
        </p:nvSpPr>
        <p:spPr/>
        <p:txBody>
          <a:bodyPr/>
          <a:lstStyle/>
          <a:p>
            <a:r>
              <a:rPr lang="zh-CN" altLang="en-US" dirty="0" smtClean="0"/>
              <a:t>有限元法的基本思想</a:t>
            </a:r>
            <a:endParaRPr lang="zh-CN" altLang="en-US" dirty="0"/>
          </a:p>
        </p:txBody>
      </p:sp>
    </p:spTree>
    <p:extLst>
      <p:ext uri="{BB962C8B-B14F-4D97-AF65-F5344CB8AC3E}">
        <p14:creationId xmlns:p14="http://schemas.microsoft.com/office/powerpoint/2010/main" val="5855043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p:cNvSpPr>
                <a:spLocks noGrp="1"/>
              </p:cNvSpPr>
              <p:nvPr>
                <p:ph sz="quarter" idx="10"/>
              </p:nvPr>
            </p:nvSpPr>
            <p:spPr/>
            <p:txBody>
              <a:bodyPr>
                <a:normAutofit/>
              </a:bodyPr>
              <a:lstStyle/>
              <a:p>
                <a:r>
                  <a:rPr lang="zh-CN" altLang="en-US" dirty="0" smtClean="0"/>
                  <a:t>杆件结构与弹簧系统类似，先介绍一个简单的弹簧系统：</a:t>
                </a:r>
                <a:endParaRPr lang="en-US" altLang="zh-CN" dirty="0" smtClean="0"/>
              </a:p>
              <a:p>
                <a:r>
                  <a:rPr lang="zh-CN" altLang="en-US" dirty="0" smtClean="0"/>
                  <a:t>弹簧系统中力和位移的关系由胡克定律有：</a:t>
                </a:r>
                <a:r>
                  <a:rPr lang="en-US" altLang="zh-CN" i="1" dirty="0" smtClean="0">
                    <a:solidFill>
                      <a:srgbClr val="FF0000"/>
                    </a:solidFill>
                    <a:latin typeface="Times New Roman" panose="02020603050405020304" pitchFamily="18" charset="0"/>
                    <a:cs typeface="Times New Roman" panose="02020603050405020304" pitchFamily="18" charset="0"/>
                  </a:rPr>
                  <a:t>F=</a:t>
                </a:r>
                <a:r>
                  <a:rPr lang="en-US" altLang="zh-CN" i="1" dirty="0" err="1" smtClean="0">
                    <a:solidFill>
                      <a:srgbClr val="FF0000"/>
                    </a:solidFill>
                    <a:latin typeface="Times New Roman" panose="02020603050405020304" pitchFamily="18" charset="0"/>
                    <a:cs typeface="Times New Roman" panose="02020603050405020304" pitchFamily="18" charset="0"/>
                  </a:rPr>
                  <a:t>Kd</a:t>
                </a:r>
                <a:endParaRPr lang="en-US" altLang="zh-CN" i="1" dirty="0" smtClean="0">
                  <a:solidFill>
                    <a:srgbClr val="FF0000"/>
                  </a:solidFill>
                  <a:latin typeface="Times New Roman" panose="02020603050405020304" pitchFamily="18" charset="0"/>
                  <a:cs typeface="Times New Roman" panose="02020603050405020304" pitchFamily="18" charset="0"/>
                </a:endParaRPr>
              </a:p>
              <a:p>
                <a:r>
                  <a:rPr lang="zh-CN" altLang="en-US" dirty="0" smtClean="0"/>
                  <a:t>对于比较复杂的系统，可以用矩阵来表示，即：</a:t>
                </a:r>
                <a:r>
                  <a:rPr lang="en-US" altLang="zh-CN" dirty="0"/>
                  <a:t>[</a:t>
                </a:r>
                <a:r>
                  <a:rPr lang="en-US" altLang="zh-CN" b="1" dirty="0" smtClean="0"/>
                  <a:t>F</a:t>
                </a:r>
                <a:r>
                  <a:rPr lang="en-US" altLang="zh-CN" dirty="0" smtClean="0"/>
                  <a:t>]=[</a:t>
                </a:r>
                <a:r>
                  <a:rPr lang="en-US" altLang="zh-CN" b="1" dirty="0" smtClean="0"/>
                  <a:t>K</a:t>
                </a:r>
                <a:r>
                  <a:rPr lang="en-US" altLang="zh-CN" dirty="0" smtClean="0"/>
                  <a:t>][</a:t>
                </a:r>
                <a:r>
                  <a:rPr lang="en-US" altLang="zh-CN" b="1" dirty="0" smtClean="0"/>
                  <a:t>d</a:t>
                </a:r>
                <a:r>
                  <a:rPr lang="en-US" altLang="zh-CN" dirty="0" smtClean="0"/>
                  <a:t>]</a:t>
                </a:r>
                <a:r>
                  <a:rPr lang="zh-CN" altLang="en-US" dirty="0" smtClean="0"/>
                  <a:t> </a:t>
                </a:r>
                <a:endParaRPr lang="en-US" altLang="zh-CN" dirty="0" smtClean="0"/>
              </a:p>
              <a:p>
                <a:r>
                  <a:rPr lang="zh-CN" altLang="en-US" dirty="0" smtClean="0"/>
                  <a:t>推导单个弹簧的</a:t>
                </a:r>
                <a:r>
                  <a:rPr lang="zh-CN" altLang="en-US" dirty="0" smtClean="0">
                    <a:solidFill>
                      <a:srgbClr val="FF0000"/>
                    </a:solidFill>
                  </a:rPr>
                  <a:t>刚度矩阵</a:t>
                </a:r>
                <a:r>
                  <a:rPr lang="zh-CN" altLang="en-US" dirty="0" smtClean="0"/>
                  <a:t>：</a:t>
                </a:r>
                <a:endParaRPr lang="en-US" altLang="zh-CN" dirty="0" smtClean="0"/>
              </a:p>
              <a:p>
                <a:r>
                  <a:rPr lang="zh-CN" altLang="en-US" dirty="0" smtClean="0"/>
                  <a:t>将图示弹簧系统看作两个简单的系统</a:t>
                </a:r>
                <a:endParaRPr lang="en-US" altLang="zh-CN" dirty="0" smtClean="0"/>
              </a:p>
              <a:p>
                <a:r>
                  <a:rPr lang="zh-CN" altLang="en-US" dirty="0" smtClean="0"/>
                  <a:t>根据线弹性系统的叠加原理，得到刚度矩阵：</a:t>
                </a:r>
                <a:endParaRPr lang="en-US" altLang="zh-CN" dirty="0" smtClean="0"/>
              </a:p>
              <a:p>
                <a14:m>
                  <m:oMath xmlns:m="http://schemas.openxmlformats.org/officeDocument/2006/math">
                    <m:d>
                      <m:dPr>
                        <m:begChr m:val="["/>
                        <m:endChr m:val="]"/>
                        <m:ctrlPr>
                          <a:rPr lang="en-US" altLang="zh-CN" i="1" smtClean="0">
                            <a:latin typeface="Cambria Math" panose="02040503050406030204" pitchFamily="18" charset="0"/>
                          </a:rPr>
                        </m:ctrlPr>
                      </m:dPr>
                      <m:e>
                        <m:m>
                          <m:mPr>
                            <m:mcs>
                              <m:mc>
                                <m:mcPr>
                                  <m:count m:val="1"/>
                                  <m:mcJc m:val="center"/>
                                </m:mcPr>
                              </m:mc>
                            </m:mcs>
                            <m:ctrlPr>
                              <a:rPr lang="en-US" altLang="zh-CN" i="1" smtClean="0">
                                <a:latin typeface="Cambria Math" panose="02040503050406030204" pitchFamily="18" charset="0"/>
                              </a:rPr>
                            </m:ctrlPr>
                          </m:mPr>
                          <m:mr>
                            <m:e>
                              <m:sSub>
                                <m:sSubPr>
                                  <m:ctrlPr>
                                    <a:rPr lang="en-US" altLang="zh-CN" i="1" smtClean="0">
                                      <a:latin typeface="Cambria Math" panose="02040503050406030204" pitchFamily="18" charset="0"/>
                                    </a:rPr>
                                  </m:ctrlPr>
                                </m:sSubPr>
                                <m:e>
                                  <m:r>
                                    <m:rPr>
                                      <m:brk m:alnAt="7"/>
                                    </m:rPr>
                                    <a:rPr lang="en-US" altLang="zh-CN" i="1">
                                      <a:latin typeface="Cambria Math" panose="02040503050406030204" pitchFamily="18" charset="0"/>
                                    </a:rPr>
                                    <m:t>𝐹</m:t>
                                  </m:r>
                                </m:e>
                                <m:sub>
                                  <m:r>
                                    <m:rPr>
                                      <m:brk m:alnAt="7"/>
                                    </m:rPr>
                                    <a:rPr lang="en-US" altLang="zh-CN" i="1">
                                      <a:latin typeface="Cambria Math" panose="02040503050406030204" pitchFamily="18" charset="0"/>
                                    </a:rPr>
                                    <m:t>1</m:t>
                                  </m:r>
                                </m:sub>
                              </m:sSub>
                            </m:e>
                          </m:mr>
                          <m:mr>
                            <m:e>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𝐹</m:t>
                                  </m:r>
                                </m:e>
                                <m:sub>
                                  <m:r>
                                    <a:rPr lang="en-US" altLang="zh-CN" i="1">
                                      <a:latin typeface="Cambria Math" panose="02040503050406030204" pitchFamily="18" charset="0"/>
                                    </a:rPr>
                                    <m:t>2</m:t>
                                  </m:r>
                                </m:sub>
                              </m:sSub>
                            </m:e>
                          </m:mr>
                        </m:m>
                      </m:e>
                    </m:d>
                    <m:r>
                      <a:rPr lang="en-US" altLang="zh-CN" b="0" i="0" smtClean="0">
                        <a:latin typeface="Cambria Math" panose="02040503050406030204" pitchFamily="18" charset="0"/>
                      </a:rPr>
                      <m:t>=</m:t>
                    </m:r>
                    <m:r>
                      <a:rPr lang="en-US" altLang="zh-CN" b="0" i="1" smtClean="0">
                        <a:latin typeface="Cambria Math" panose="02040503050406030204" pitchFamily="18" charset="0"/>
                      </a:rPr>
                      <m:t>𝑘</m:t>
                    </m:r>
                    <m:d>
                      <m:dPr>
                        <m:begChr m:val="["/>
                        <m:endChr m:val="]"/>
                        <m:ctrlPr>
                          <a:rPr lang="en-US" altLang="zh-CN" b="0" i="1" smtClean="0">
                            <a:latin typeface="Cambria Math" panose="02040503050406030204" pitchFamily="18" charset="0"/>
                          </a:rPr>
                        </m:ctrlPr>
                      </m:dPr>
                      <m:e>
                        <m:m>
                          <m:mPr>
                            <m:mcs>
                              <m:mc>
                                <m:mcPr>
                                  <m:count m:val="2"/>
                                  <m:mcJc m:val="center"/>
                                </m:mcPr>
                              </m:mc>
                            </m:mcs>
                            <m:ctrlPr>
                              <a:rPr lang="en-US" altLang="zh-CN" b="0" i="1" smtClean="0">
                                <a:latin typeface="Cambria Math" panose="02040503050406030204" pitchFamily="18" charset="0"/>
                              </a:rPr>
                            </m:ctrlPr>
                          </m:mPr>
                          <m:mr>
                            <m:e>
                              <m:r>
                                <m:rPr>
                                  <m:brk m:alnAt="7"/>
                                </m:rPr>
                                <a:rPr lang="en-US" altLang="zh-CN" b="0" i="1" smtClean="0">
                                  <a:latin typeface="Cambria Math" panose="02040503050406030204" pitchFamily="18" charset="0"/>
                                </a:rPr>
                                <m:t>1</m:t>
                              </m:r>
                            </m:e>
                            <m:e>
                              <m:r>
                                <a:rPr lang="en-US" altLang="zh-CN" b="0" i="1" smtClean="0">
                                  <a:latin typeface="Cambria Math" panose="02040503050406030204" pitchFamily="18" charset="0"/>
                                </a:rPr>
                                <m:t>−1</m:t>
                              </m:r>
                            </m:e>
                          </m:mr>
                          <m:mr>
                            <m:e>
                              <m:r>
                                <a:rPr lang="en-US" altLang="zh-CN" b="0" i="1" smtClean="0">
                                  <a:latin typeface="Cambria Math" panose="02040503050406030204" pitchFamily="18" charset="0"/>
                                </a:rPr>
                                <m:t>−1</m:t>
                              </m:r>
                            </m:e>
                            <m:e>
                              <m:r>
                                <a:rPr lang="en-US" altLang="zh-CN" b="0" i="1" smtClean="0">
                                  <a:latin typeface="Cambria Math" panose="02040503050406030204" pitchFamily="18" charset="0"/>
                                </a:rPr>
                                <m:t>1</m:t>
                              </m:r>
                            </m:e>
                          </m:mr>
                        </m:m>
                      </m:e>
                    </m:d>
                    <m:d>
                      <m:dPr>
                        <m:begChr m:val="["/>
                        <m:endChr m:val="]"/>
                        <m:ctrlPr>
                          <a:rPr lang="en-US" altLang="zh-CN" b="0" i="1" smtClean="0">
                            <a:latin typeface="Cambria Math" panose="02040503050406030204" pitchFamily="18" charset="0"/>
                          </a:rPr>
                        </m:ctrlPr>
                      </m:dPr>
                      <m:e>
                        <m:m>
                          <m:mPr>
                            <m:mcs>
                              <m:mc>
                                <m:mcPr>
                                  <m:count m:val="1"/>
                                  <m:mcJc m:val="center"/>
                                </m:mcPr>
                              </m:mc>
                            </m:mcs>
                            <m:ctrlPr>
                              <a:rPr lang="en-US" altLang="zh-CN" b="0" i="1" smtClean="0">
                                <a:latin typeface="Cambria Math" panose="02040503050406030204" pitchFamily="18" charset="0"/>
                              </a:rPr>
                            </m:ctrlPr>
                          </m:mPr>
                          <m:m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𝑢</m:t>
                                  </m:r>
                                </m:e>
                                <m:sub>
                                  <m:r>
                                    <a:rPr lang="en-US" altLang="zh-CN" b="0" i="1" smtClean="0">
                                      <a:latin typeface="Cambria Math" panose="02040503050406030204" pitchFamily="18" charset="0"/>
                                    </a:rPr>
                                    <m:t>1</m:t>
                                  </m:r>
                                </m:sub>
                              </m:sSub>
                            </m:e>
                          </m:mr>
                          <m:m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𝑢</m:t>
                                  </m:r>
                                </m:e>
                                <m:sub>
                                  <m:r>
                                    <a:rPr lang="en-US" altLang="zh-CN" b="0" i="1" smtClean="0">
                                      <a:latin typeface="Cambria Math" panose="02040503050406030204" pitchFamily="18" charset="0"/>
                                    </a:rPr>
                                    <m:t>2</m:t>
                                  </m:r>
                                </m:sub>
                              </m:sSub>
                            </m:e>
                          </m:mr>
                        </m:m>
                      </m:e>
                    </m:d>
                  </m:oMath>
                </a14:m>
                <a:endParaRPr lang="en-US" altLang="zh-CN" dirty="0" smtClean="0"/>
              </a:p>
              <a:p>
                <a:endParaRPr lang="en-US" altLang="zh-CN" dirty="0"/>
              </a:p>
              <a:p>
                <a:r>
                  <a:rPr lang="zh-CN" altLang="en-US" dirty="0" smtClean="0"/>
                  <a:t>对于杆件结构，其中</a:t>
                </a:r>
                <a:r>
                  <a:rPr lang="en-US" altLang="zh-CN" dirty="0" smtClean="0"/>
                  <a:t>K</a:t>
                </a:r>
                <a:r>
                  <a:rPr lang="zh-CN" altLang="en-US" dirty="0" smtClean="0"/>
                  <a:t>为</a:t>
                </a:r>
                <a:r>
                  <a:rPr lang="en-US" altLang="zh-CN" dirty="0" smtClean="0"/>
                  <a:t>EA/L</a:t>
                </a:r>
                <a:r>
                  <a:rPr lang="zh-CN" altLang="en-US" dirty="0" smtClean="0"/>
                  <a:t>（</a:t>
                </a:r>
                <a:r>
                  <a:rPr lang="en-US" altLang="zh-CN" dirty="0" smtClean="0"/>
                  <a:t>E</a:t>
                </a:r>
                <a:r>
                  <a:rPr lang="zh-CN" altLang="en-US" dirty="0" smtClean="0"/>
                  <a:t>杆件的弹性模量、</a:t>
                </a:r>
                <a:r>
                  <a:rPr lang="en-US" altLang="zh-CN" dirty="0" smtClean="0"/>
                  <a:t>A</a:t>
                </a:r>
                <a:r>
                  <a:rPr lang="zh-CN" altLang="en-US" dirty="0"/>
                  <a:t>横截</a:t>
                </a:r>
                <a:r>
                  <a:rPr lang="zh-CN" altLang="en-US" dirty="0" smtClean="0"/>
                  <a:t>面积、</a:t>
                </a:r>
                <a:r>
                  <a:rPr lang="en-US" altLang="zh-CN" dirty="0" smtClean="0"/>
                  <a:t>L</a:t>
                </a:r>
                <a:r>
                  <a:rPr lang="zh-CN" altLang="en-US" dirty="0" smtClean="0"/>
                  <a:t>杆长）</a:t>
                </a:r>
                <a:endParaRPr lang="zh-CN" altLang="en-US" dirty="0"/>
              </a:p>
            </p:txBody>
          </p:sp>
        </mc:Choice>
        <mc:Fallback xmlns="">
          <p:sp>
            <p:nvSpPr>
              <p:cNvPr id="2" name="内容占位符 1"/>
              <p:cNvSpPr>
                <a:spLocks noGrp="1" noRot="1" noChangeAspect="1" noMove="1" noResize="1" noEditPoints="1" noAdjustHandles="1" noChangeArrowheads="1" noChangeShapeType="1" noTextEdit="1"/>
              </p:cNvSpPr>
              <p:nvPr>
                <p:ph sz="quarter" idx="10"/>
              </p:nvPr>
            </p:nvSpPr>
            <p:spPr>
              <a:blipFill>
                <a:blip r:embed="rId3"/>
                <a:stretch>
                  <a:fillRect l="-801" t="-124" r="-291"/>
                </a:stretch>
              </a:blipFill>
            </p:spPr>
            <p:txBody>
              <a:bodyPr/>
              <a:lstStyle/>
              <a:p>
                <a:r>
                  <a:rPr lang="zh-CN" altLang="en-US">
                    <a:noFill/>
                  </a:rPr>
                  <a:t> </a:t>
                </a:r>
              </a:p>
            </p:txBody>
          </p:sp>
        </mc:Fallback>
      </mc:AlternateContent>
      <p:sp>
        <p:nvSpPr>
          <p:cNvPr id="3" name="标题 2"/>
          <p:cNvSpPr>
            <a:spLocks noGrp="1"/>
          </p:cNvSpPr>
          <p:nvPr>
            <p:ph type="title"/>
          </p:nvPr>
        </p:nvSpPr>
        <p:spPr/>
        <p:txBody>
          <a:bodyPr/>
          <a:lstStyle/>
          <a:p>
            <a:r>
              <a:rPr lang="zh-CN" altLang="en-US" dirty="0" smtClean="0"/>
              <a:t>杆件结构的有限元分析</a:t>
            </a:r>
            <a:endParaRPr lang="zh-CN" altLang="en-US" dirty="0"/>
          </a:p>
        </p:txBody>
      </p:sp>
      <p:pic>
        <p:nvPicPr>
          <p:cNvPr id="4" name="图片 3"/>
          <p:cNvPicPr>
            <a:picLocks noChangeAspect="1"/>
          </p:cNvPicPr>
          <p:nvPr/>
        </p:nvPicPr>
        <p:blipFill>
          <a:blip r:embed="rId4"/>
          <a:stretch>
            <a:fillRect/>
          </a:stretch>
        </p:blipFill>
        <p:spPr>
          <a:xfrm>
            <a:off x="4876459" y="4763894"/>
            <a:ext cx="3664052" cy="984805"/>
          </a:xfrm>
          <a:prstGeom prst="rect">
            <a:avLst/>
          </a:prstGeom>
        </p:spPr>
      </p:pic>
    </p:spTree>
    <p:extLst>
      <p:ext uri="{BB962C8B-B14F-4D97-AF65-F5344CB8AC3E}">
        <p14:creationId xmlns:p14="http://schemas.microsoft.com/office/powerpoint/2010/main" val="11089832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noChangeAspect="1"/>
          </p:cNvPicPr>
          <p:nvPr>
            <p:ph sz="quarter" idx="10"/>
          </p:nvPr>
        </p:nvPicPr>
        <p:blipFill>
          <a:blip r:embed="rId2" cstate="print">
            <a:extLst>
              <a:ext uri="{28A0092B-C50C-407E-A947-70E740481C1C}">
                <a14:useLocalDpi xmlns:a14="http://schemas.microsoft.com/office/drawing/2010/main" val="0"/>
              </a:ext>
            </a:extLst>
          </a:blip>
          <a:stretch>
            <a:fillRect/>
          </a:stretch>
        </p:blipFill>
        <p:spPr>
          <a:xfrm>
            <a:off x="2329155" y="807619"/>
            <a:ext cx="4456655" cy="5834889"/>
          </a:xfrm>
        </p:spPr>
      </p:pic>
      <p:sp>
        <p:nvSpPr>
          <p:cNvPr id="3" name="标题 2"/>
          <p:cNvSpPr>
            <a:spLocks noGrp="1"/>
          </p:cNvSpPr>
          <p:nvPr>
            <p:ph type="title"/>
          </p:nvPr>
        </p:nvSpPr>
        <p:spPr/>
        <p:txBody>
          <a:bodyPr/>
          <a:lstStyle/>
          <a:p>
            <a:r>
              <a:rPr lang="zh-CN" altLang="en-US" dirty="0"/>
              <a:t>杆件结构的有限元分析</a:t>
            </a:r>
          </a:p>
        </p:txBody>
      </p:sp>
    </p:spTree>
    <p:extLst>
      <p:ext uri="{BB962C8B-B14F-4D97-AF65-F5344CB8AC3E}">
        <p14:creationId xmlns:p14="http://schemas.microsoft.com/office/powerpoint/2010/main" val="12721048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p:cNvSpPr>
                <a:spLocks noGrp="1"/>
              </p:cNvSpPr>
              <p:nvPr>
                <p:ph sz="quarter" idx="10"/>
              </p:nvPr>
            </p:nvSpPr>
            <p:spPr/>
            <p:txBody>
              <a:bodyPr/>
              <a:lstStyle/>
              <a:p>
                <a:r>
                  <a:rPr lang="zh-CN" altLang="en-US" dirty="0" smtClean="0">
                    <a:solidFill>
                      <a:srgbClr val="FF0000"/>
                    </a:solidFill>
                  </a:rPr>
                  <a:t>矩阵位移法</a:t>
                </a:r>
                <a:endParaRPr lang="en-US" altLang="zh-CN" dirty="0" smtClean="0">
                  <a:solidFill>
                    <a:srgbClr val="FF0000"/>
                  </a:solidFill>
                </a:endParaRPr>
              </a:p>
              <a:p>
                <a:r>
                  <a:rPr lang="zh-CN" altLang="en-US" dirty="0" smtClean="0"/>
                  <a:t>杆横剖面积为</a:t>
                </a:r>
                <a:r>
                  <a:rPr lang="en-US" altLang="zh-CN" dirty="0" smtClean="0"/>
                  <a:t>A</a:t>
                </a:r>
              </a:p>
              <a:p>
                <a:r>
                  <a:rPr lang="zh-CN" altLang="en-US" dirty="0" smtClean="0"/>
                  <a:t>弹性模量为</a:t>
                </a:r>
                <a:r>
                  <a:rPr lang="en-US" altLang="zh-CN" dirty="0" smtClean="0"/>
                  <a:t>E</a:t>
                </a:r>
              </a:p>
              <a:p>
                <a:r>
                  <a:rPr lang="zh-CN" altLang="en-US" dirty="0"/>
                  <a:t>受</a:t>
                </a:r>
                <a:r>
                  <a:rPr lang="zh-CN" altLang="en-US" dirty="0" smtClean="0"/>
                  <a:t>力</a:t>
                </a:r>
                <a:r>
                  <a:rPr lang="en-US" altLang="zh-CN" dirty="0" smtClean="0"/>
                  <a:t>P</a:t>
                </a:r>
              </a:p>
              <a:p>
                <a14:m>
                  <m:oMath xmlns:m="http://schemas.openxmlformats.org/officeDocument/2006/math">
                    <m:sSub>
                      <m:sSubPr>
                        <m:ctrlPr>
                          <a:rPr lang="en-US" altLang="zh-CN" b="0" i="1" smtClean="0">
                            <a:latin typeface="Cambria Math" panose="02040503050406030204" pitchFamily="18" charset="0"/>
                          </a:rPr>
                        </m:ctrlPr>
                      </m:sSubPr>
                      <m:e>
                        <m:acc>
                          <m:accPr>
                            <m:chr m:val="̅"/>
                            <m:ctrlPr>
                              <a:rPr lang="en-US" altLang="zh-CN" b="0" i="1" smtClean="0">
                                <a:latin typeface="Cambria Math" panose="02040503050406030204" pitchFamily="18" charset="0"/>
                              </a:rPr>
                            </m:ctrlPr>
                          </m:accPr>
                          <m:e>
                            <m:r>
                              <a:rPr lang="en-US" altLang="zh-CN" i="1">
                                <a:latin typeface="Cambria Math" panose="02040503050406030204" pitchFamily="18" charset="0"/>
                              </a:rPr>
                              <m:t>𝐾</m:t>
                            </m:r>
                          </m:e>
                        </m:acc>
                      </m:e>
                      <m:sub>
                        <m:r>
                          <a:rPr lang="en-US" altLang="zh-CN" i="1">
                            <a:latin typeface="Cambria Math" panose="02040503050406030204" pitchFamily="18" charset="0"/>
                          </a:rPr>
                          <m:t>𝑒</m:t>
                        </m:r>
                      </m:sub>
                    </m:sSub>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a:rPr lang="zh-CN" altLang="en-US" b="0" i="1" smtClean="0">
                            <a:latin typeface="Cambria Math" panose="02040503050406030204" pitchFamily="18" charset="0"/>
                          </a:rPr>
                          <m:t>𝜆</m:t>
                        </m:r>
                      </m:e>
                      <m:sub>
                        <m:r>
                          <a:rPr lang="en-US" altLang="zh-CN" b="0" i="1" smtClean="0">
                            <a:latin typeface="Cambria Math" panose="02040503050406030204" pitchFamily="18" charset="0"/>
                          </a:rPr>
                          <m:t>𝑒</m:t>
                        </m:r>
                      </m:sub>
                      <m:sup>
                        <m:r>
                          <a:rPr lang="en-US" altLang="zh-CN" b="0" i="1" smtClean="0">
                            <a:latin typeface="Cambria Math" panose="02040503050406030204" pitchFamily="18" charset="0"/>
                          </a:rPr>
                          <m:t>𝑇</m:t>
                        </m:r>
                      </m:sup>
                    </m:sSubSup>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𝐾</m:t>
                        </m:r>
                      </m:e>
                      <m:sub>
                        <m:r>
                          <a:rPr lang="en-US" altLang="zh-CN" b="0" i="1" smtClean="0">
                            <a:latin typeface="Cambria Math" panose="02040503050406030204" pitchFamily="18" charset="0"/>
                          </a:rPr>
                          <m:t>𝑒</m:t>
                        </m:r>
                      </m:sub>
                    </m:sSub>
                    <m:sSub>
                      <m:sSubPr>
                        <m:ctrlPr>
                          <a:rPr lang="en-US" altLang="zh-CN" b="0" i="1" smtClean="0">
                            <a:latin typeface="Cambria Math" panose="02040503050406030204" pitchFamily="18" charset="0"/>
                          </a:rPr>
                        </m:ctrlPr>
                      </m:sSubPr>
                      <m:e>
                        <m:r>
                          <a:rPr lang="zh-CN" altLang="en-US" i="1">
                            <a:latin typeface="Cambria Math" panose="02040503050406030204" pitchFamily="18" charset="0"/>
                          </a:rPr>
                          <m:t>𝜆</m:t>
                        </m:r>
                      </m:e>
                      <m:sub>
                        <m:r>
                          <a:rPr lang="en-US" altLang="zh-CN" i="1">
                            <a:latin typeface="Cambria Math" panose="02040503050406030204" pitchFamily="18" charset="0"/>
                          </a:rPr>
                          <m:t>𝑒</m:t>
                        </m:r>
                      </m:sub>
                    </m:sSub>
                  </m:oMath>
                </a14:m>
                <a:endParaRPr lang="zh-CN" altLang="en-US" dirty="0"/>
              </a:p>
            </p:txBody>
          </p:sp>
        </mc:Choice>
        <mc:Fallback xmlns="">
          <p:sp>
            <p:nvSpPr>
              <p:cNvPr id="2" name="内容占位符 1"/>
              <p:cNvSpPr>
                <a:spLocks noGrp="1" noRot="1" noChangeAspect="1" noMove="1" noResize="1" noEditPoints="1" noAdjustHandles="1" noChangeArrowheads="1" noChangeShapeType="1" noTextEdit="1"/>
              </p:cNvSpPr>
              <p:nvPr>
                <p:ph sz="quarter" idx="10"/>
              </p:nvPr>
            </p:nvSpPr>
            <p:spPr>
              <a:blipFill>
                <a:blip r:embed="rId3"/>
                <a:stretch>
                  <a:fillRect l="-801" t="-124"/>
                </a:stretch>
              </a:blipFill>
            </p:spPr>
            <p:txBody>
              <a:bodyPr/>
              <a:lstStyle/>
              <a:p>
                <a:r>
                  <a:rPr lang="zh-CN" altLang="en-US">
                    <a:noFill/>
                  </a:rPr>
                  <a:t> </a:t>
                </a:r>
              </a:p>
            </p:txBody>
          </p:sp>
        </mc:Fallback>
      </mc:AlternateContent>
      <p:sp>
        <p:nvSpPr>
          <p:cNvPr id="3" name="标题 2"/>
          <p:cNvSpPr>
            <a:spLocks noGrp="1"/>
          </p:cNvSpPr>
          <p:nvPr>
            <p:ph type="title"/>
          </p:nvPr>
        </p:nvSpPr>
        <p:spPr/>
        <p:txBody>
          <a:bodyPr/>
          <a:lstStyle/>
          <a:p>
            <a:r>
              <a:rPr lang="zh-CN" altLang="en-US" dirty="0"/>
              <a:t>杆件结构的有限元分析</a:t>
            </a:r>
          </a:p>
        </p:txBody>
      </p:sp>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915323" y="2012378"/>
            <a:ext cx="5690795" cy="4268097"/>
          </a:xfrm>
          <a:prstGeom prst="rect">
            <a:avLst/>
          </a:prstGeom>
        </p:spPr>
      </p:pic>
    </p:spTree>
    <p:extLst>
      <p:ext uri="{BB962C8B-B14F-4D97-AF65-F5344CB8AC3E}">
        <p14:creationId xmlns:p14="http://schemas.microsoft.com/office/powerpoint/2010/main" val="13720741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noChangeAspect="1"/>
          </p:cNvPicPr>
          <p:nvPr>
            <p:ph sz="quarter" idx="10"/>
          </p:nvPr>
        </p:nvPicPr>
        <p:blipFill>
          <a:blip r:embed="rId2" cstate="print">
            <a:extLst>
              <a:ext uri="{28A0092B-C50C-407E-A947-70E740481C1C}">
                <a14:useLocalDpi xmlns:a14="http://schemas.microsoft.com/office/drawing/2010/main" val="0"/>
              </a:ext>
            </a:extLst>
          </a:blip>
          <a:stretch>
            <a:fillRect/>
          </a:stretch>
        </p:blipFill>
        <p:spPr>
          <a:xfrm>
            <a:off x="2093494" y="975600"/>
            <a:ext cx="4355431" cy="5807242"/>
          </a:xfrm>
        </p:spPr>
      </p:pic>
      <p:sp>
        <p:nvSpPr>
          <p:cNvPr id="3" name="标题 2"/>
          <p:cNvSpPr>
            <a:spLocks noGrp="1"/>
          </p:cNvSpPr>
          <p:nvPr>
            <p:ph type="title"/>
          </p:nvPr>
        </p:nvSpPr>
        <p:spPr/>
        <p:txBody>
          <a:bodyPr/>
          <a:lstStyle/>
          <a:p>
            <a:r>
              <a:rPr lang="zh-CN" altLang="en-US" dirty="0"/>
              <a:t>杆件结构的有限元分析</a:t>
            </a:r>
          </a:p>
        </p:txBody>
      </p:sp>
    </p:spTree>
    <p:extLst>
      <p:ext uri="{BB962C8B-B14F-4D97-AF65-F5344CB8AC3E}">
        <p14:creationId xmlns:p14="http://schemas.microsoft.com/office/powerpoint/2010/main" val="4913036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p:cNvPicPr>
            <a:picLocks noGrp="1" noChangeAspect="1"/>
          </p:cNvPicPr>
          <p:nvPr>
            <p:ph sz="quarter" idx="10"/>
          </p:nvPr>
        </p:nvPicPr>
        <p:blipFill>
          <a:blip r:embed="rId2" cstate="print">
            <a:extLst>
              <a:ext uri="{28A0092B-C50C-407E-A947-70E740481C1C}">
                <a14:useLocalDpi xmlns:a14="http://schemas.microsoft.com/office/drawing/2010/main" val="0"/>
              </a:ext>
            </a:extLst>
          </a:blip>
          <a:stretch>
            <a:fillRect/>
          </a:stretch>
        </p:blipFill>
        <p:spPr>
          <a:xfrm>
            <a:off x="2460756" y="975599"/>
            <a:ext cx="4276927" cy="5700267"/>
          </a:xfrm>
          <a:prstGeom prst="rect">
            <a:avLst/>
          </a:prstGeom>
        </p:spPr>
      </p:pic>
      <p:sp>
        <p:nvSpPr>
          <p:cNvPr id="3" name="标题 2"/>
          <p:cNvSpPr>
            <a:spLocks noGrp="1"/>
          </p:cNvSpPr>
          <p:nvPr>
            <p:ph type="title"/>
          </p:nvPr>
        </p:nvSpPr>
        <p:spPr/>
        <p:txBody>
          <a:bodyPr/>
          <a:lstStyle/>
          <a:p>
            <a:r>
              <a:rPr lang="zh-CN" altLang="en-US" dirty="0"/>
              <a:t>杆件结构的有限元分析</a:t>
            </a:r>
          </a:p>
        </p:txBody>
      </p:sp>
    </p:spTree>
    <p:extLst>
      <p:ext uri="{BB962C8B-B14F-4D97-AF65-F5344CB8AC3E}">
        <p14:creationId xmlns:p14="http://schemas.microsoft.com/office/powerpoint/2010/main" val="2566639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p:cNvPicPr>
            <a:picLocks noGrp="1" noChangeAspect="1"/>
          </p:cNvPicPr>
          <p:nvPr>
            <p:ph sz="quarter" idx="10"/>
          </p:nvPr>
        </p:nvPicPr>
        <p:blipFill>
          <a:blip r:embed="rId2" cstate="print">
            <a:extLst>
              <a:ext uri="{28A0092B-C50C-407E-A947-70E740481C1C}">
                <a14:useLocalDpi xmlns:a14="http://schemas.microsoft.com/office/drawing/2010/main" val="0"/>
              </a:ext>
            </a:extLst>
          </a:blip>
          <a:stretch>
            <a:fillRect/>
          </a:stretch>
        </p:blipFill>
        <p:spPr>
          <a:xfrm>
            <a:off x="2364503" y="843715"/>
            <a:ext cx="4397243" cy="5860624"/>
          </a:xfrm>
          <a:prstGeom prst="rect">
            <a:avLst/>
          </a:prstGeom>
        </p:spPr>
      </p:pic>
      <p:sp>
        <p:nvSpPr>
          <p:cNvPr id="3" name="标题 2"/>
          <p:cNvSpPr>
            <a:spLocks noGrp="1"/>
          </p:cNvSpPr>
          <p:nvPr>
            <p:ph type="title"/>
          </p:nvPr>
        </p:nvSpPr>
        <p:spPr/>
        <p:txBody>
          <a:bodyPr/>
          <a:lstStyle/>
          <a:p>
            <a:r>
              <a:rPr lang="zh-CN" altLang="en-US" dirty="0"/>
              <a:t>杆件结构的有限元分析</a:t>
            </a:r>
          </a:p>
        </p:txBody>
      </p:sp>
    </p:spTree>
    <p:extLst>
      <p:ext uri="{BB962C8B-B14F-4D97-AF65-F5344CB8AC3E}">
        <p14:creationId xmlns:p14="http://schemas.microsoft.com/office/powerpoint/2010/main" val="5186652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lang="zh-CN" altLang="en-US" dirty="0" smtClean="0"/>
              <a:t>一维一次方程有限元数值解</a:t>
            </a:r>
            <a:endParaRPr lang="en-US" altLang="zh-CN" dirty="0" smtClean="0"/>
          </a:p>
          <a:p>
            <a:r>
              <a:rPr lang="zh-CN" altLang="en-US" dirty="0" smtClean="0"/>
              <a:t>微分方程：</a:t>
            </a:r>
            <a:endParaRPr lang="en-US" altLang="zh-CN" dirty="0" smtClean="0"/>
          </a:p>
          <a:p>
            <a:endParaRPr lang="en-US" altLang="zh-CN" dirty="0"/>
          </a:p>
          <a:p>
            <a:r>
              <a:rPr lang="zh-CN" altLang="en-US" dirty="0" smtClean="0"/>
              <a:t>边界条件：</a:t>
            </a:r>
            <a:endParaRPr lang="en-US" altLang="zh-CN" dirty="0" smtClean="0"/>
          </a:p>
          <a:p>
            <a:r>
              <a:rPr lang="zh-CN" altLang="en-US" dirty="0" smtClean="0"/>
              <a:t>精确解：</a:t>
            </a:r>
            <a:r>
              <a:rPr lang="en-US" altLang="zh-CN" i="1" dirty="0" smtClean="0">
                <a:latin typeface="Times New Roman" panose="02020603050405020304" pitchFamily="18" charset="0"/>
                <a:cs typeface="Times New Roman" panose="02020603050405020304" pitchFamily="18" charset="0"/>
              </a:rPr>
              <a:t>u=x</a:t>
            </a:r>
          </a:p>
          <a:p>
            <a:r>
              <a:rPr lang="zh-CN" altLang="en-US" dirty="0" smtClean="0">
                <a:solidFill>
                  <a:srgbClr val="FF0000"/>
                </a:solidFill>
                <a:latin typeface="Times New Roman" panose="02020603050405020304" pitchFamily="18" charset="0"/>
                <a:cs typeface="Times New Roman" panose="02020603050405020304" pitchFamily="18" charset="0"/>
              </a:rPr>
              <a:t>计算区域的离散</a:t>
            </a:r>
            <a:r>
              <a:rPr lang="zh-CN" altLang="en-US" dirty="0" smtClean="0">
                <a:latin typeface="Times New Roman" panose="02020603050405020304" pitchFamily="18" charset="0"/>
                <a:cs typeface="Times New Roman" panose="02020603050405020304" pitchFamily="18" charset="0"/>
              </a:rPr>
              <a:t>：等间距离散，</a:t>
            </a:r>
            <a:r>
              <a:rPr lang="en-US" altLang="zh-CN" dirty="0" smtClean="0">
                <a:latin typeface="Times New Roman" panose="02020603050405020304" pitchFamily="18" charset="0"/>
                <a:cs typeface="Times New Roman" panose="02020603050405020304" pitchFamily="18" charset="0"/>
              </a:rPr>
              <a:t>n</a:t>
            </a:r>
            <a:r>
              <a:rPr lang="zh-CN" altLang="en-US" dirty="0" smtClean="0">
                <a:latin typeface="Times New Roman" panose="02020603050405020304" pitchFamily="18" charset="0"/>
                <a:cs typeface="Times New Roman" panose="02020603050405020304" pitchFamily="18" charset="0"/>
              </a:rPr>
              <a:t>为节点序号，</a:t>
            </a:r>
            <a:r>
              <a:rPr lang="en-US" altLang="zh-CN" dirty="0" smtClean="0">
                <a:latin typeface="Times New Roman" panose="02020603050405020304" pitchFamily="18" charset="0"/>
                <a:cs typeface="Times New Roman" panose="02020603050405020304" pitchFamily="18" charset="0"/>
              </a:rPr>
              <a:t>e</a:t>
            </a:r>
            <a:r>
              <a:rPr lang="zh-CN" altLang="en-US" dirty="0" smtClean="0">
                <a:latin typeface="Times New Roman" panose="02020603050405020304" pitchFamily="18" charset="0"/>
                <a:cs typeface="Times New Roman" panose="02020603050405020304" pitchFamily="18" charset="0"/>
              </a:rPr>
              <a:t>为单元序号，共有</a:t>
            </a:r>
            <a:r>
              <a:rPr lang="en-US" altLang="zh-CN" dirty="0" smtClean="0">
                <a:latin typeface="Times New Roman" panose="02020603050405020304" pitchFamily="18" charset="0"/>
                <a:cs typeface="Times New Roman" panose="02020603050405020304" pitchFamily="18" charset="0"/>
              </a:rPr>
              <a:t>N</a:t>
            </a:r>
            <a:r>
              <a:rPr lang="zh-CN" altLang="en-US" dirty="0" smtClean="0">
                <a:latin typeface="Times New Roman" panose="02020603050405020304" pitchFamily="18" charset="0"/>
                <a:cs typeface="Times New Roman" panose="02020603050405020304" pitchFamily="18" charset="0"/>
              </a:rPr>
              <a:t>个节点，</a:t>
            </a:r>
            <a:r>
              <a:rPr lang="en-US" altLang="zh-CN" dirty="0" smtClean="0">
                <a:latin typeface="Times New Roman" panose="02020603050405020304" pitchFamily="18" charset="0"/>
                <a:cs typeface="Times New Roman" panose="02020603050405020304" pitchFamily="18" charset="0"/>
              </a:rPr>
              <a:t>E</a:t>
            </a:r>
            <a:r>
              <a:rPr lang="zh-CN" altLang="en-US" dirty="0" smtClean="0">
                <a:latin typeface="Times New Roman" panose="02020603050405020304" pitchFamily="18" charset="0"/>
                <a:cs typeface="Times New Roman" panose="02020603050405020304" pitchFamily="18" charset="0"/>
              </a:rPr>
              <a:t>个单元，</a:t>
            </a:r>
            <a:r>
              <a:rPr lang="en-US" altLang="zh-CN" dirty="0" smtClean="0">
                <a:latin typeface="Times New Roman" panose="02020603050405020304" pitchFamily="18" charset="0"/>
                <a:cs typeface="Times New Roman" panose="02020603050405020304" pitchFamily="18" charset="0"/>
              </a:rPr>
              <a:t>N=E+1</a:t>
            </a:r>
            <a:r>
              <a:rPr lang="zh-CN" altLang="en-US" dirty="0" smtClean="0">
                <a:latin typeface="Times New Roman" panose="02020603050405020304" pitchFamily="18" charset="0"/>
                <a:cs typeface="Times New Roman" panose="02020603050405020304" pitchFamily="18" charset="0"/>
              </a:rPr>
              <a:t>。</a:t>
            </a:r>
            <a:endParaRPr lang="en-US" altLang="zh-CN" dirty="0" smtClean="0">
              <a:latin typeface="Times New Roman" panose="02020603050405020304" pitchFamily="18" charset="0"/>
              <a:cs typeface="Times New Roman" panose="02020603050405020304" pitchFamily="18" charset="0"/>
            </a:endParaRPr>
          </a:p>
        </p:txBody>
      </p:sp>
      <p:sp>
        <p:nvSpPr>
          <p:cNvPr id="3" name="标题 2"/>
          <p:cNvSpPr>
            <a:spLocks noGrp="1"/>
          </p:cNvSpPr>
          <p:nvPr>
            <p:ph type="title"/>
          </p:nvPr>
        </p:nvSpPr>
        <p:spPr/>
        <p:txBody>
          <a:bodyPr/>
          <a:lstStyle/>
          <a:p>
            <a:r>
              <a:rPr lang="zh-CN" altLang="en-US" dirty="0" smtClean="0"/>
              <a:t>微分方程有限元求解</a:t>
            </a:r>
            <a:endParaRPr lang="zh-CN" altLang="en-US" dirty="0"/>
          </a:p>
        </p:txBody>
      </p:sp>
      <p:pic>
        <p:nvPicPr>
          <p:cNvPr id="4" name="图片 3"/>
          <p:cNvPicPr>
            <a:picLocks noChangeAspect="1"/>
          </p:cNvPicPr>
          <p:nvPr/>
        </p:nvPicPr>
        <p:blipFill>
          <a:blip r:embed="rId3"/>
          <a:stretch>
            <a:fillRect/>
          </a:stretch>
        </p:blipFill>
        <p:spPr>
          <a:xfrm>
            <a:off x="2087083" y="2087954"/>
            <a:ext cx="2917519" cy="937234"/>
          </a:xfrm>
          <a:prstGeom prst="rect">
            <a:avLst/>
          </a:prstGeom>
        </p:spPr>
      </p:pic>
      <p:pic>
        <p:nvPicPr>
          <p:cNvPr id="5" name="图片 4"/>
          <p:cNvPicPr>
            <a:picLocks noChangeAspect="1"/>
          </p:cNvPicPr>
          <p:nvPr/>
        </p:nvPicPr>
        <p:blipFill>
          <a:blip r:embed="rId4"/>
          <a:stretch>
            <a:fillRect/>
          </a:stretch>
        </p:blipFill>
        <p:spPr>
          <a:xfrm>
            <a:off x="2316728" y="3159266"/>
            <a:ext cx="2071708" cy="449673"/>
          </a:xfrm>
          <a:prstGeom prst="rect">
            <a:avLst/>
          </a:prstGeom>
        </p:spPr>
      </p:pic>
      <p:pic>
        <p:nvPicPr>
          <p:cNvPr id="6" name="图片 5"/>
          <p:cNvPicPr>
            <a:picLocks noChangeAspect="1"/>
          </p:cNvPicPr>
          <p:nvPr/>
        </p:nvPicPr>
        <p:blipFill>
          <a:blip r:embed="rId5"/>
          <a:stretch>
            <a:fillRect/>
          </a:stretch>
        </p:blipFill>
        <p:spPr>
          <a:xfrm>
            <a:off x="1869498" y="5239141"/>
            <a:ext cx="5721275" cy="765054"/>
          </a:xfrm>
          <a:prstGeom prst="rect">
            <a:avLst/>
          </a:prstGeom>
        </p:spPr>
      </p:pic>
    </p:spTree>
    <p:extLst>
      <p:ext uri="{BB962C8B-B14F-4D97-AF65-F5344CB8AC3E}">
        <p14:creationId xmlns:p14="http://schemas.microsoft.com/office/powerpoint/2010/main" val="34639846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内容占位符 1"/>
              <p:cNvSpPr>
                <a:spLocks noGrp="1"/>
              </p:cNvSpPr>
              <p:nvPr>
                <p:ph sz="quarter" idx="10"/>
              </p:nvPr>
            </p:nvSpPr>
            <p:spPr>
              <a:xfrm>
                <a:off x="494026" y="1685678"/>
                <a:ext cx="8481532" cy="4799343"/>
              </a:xfrm>
            </p:spPr>
            <p:txBody>
              <a:bodyPr>
                <a:normAutofit lnSpcReduction="10000"/>
              </a:bodyPr>
              <a:lstStyle/>
              <a:p>
                <a:r>
                  <a:rPr lang="zh-CN" altLang="en-US" sz="1800" dirty="0" smtClean="0">
                    <a:solidFill>
                      <a:srgbClr val="FF0000"/>
                    </a:solidFill>
                  </a:rPr>
                  <a:t>理想流体与粘性流体</a:t>
                </a:r>
                <a:r>
                  <a:rPr lang="zh-CN" altLang="en-US" sz="1800" dirty="0" smtClean="0"/>
                  <a:t>：流体粘性较小，所产生的粘性应力跟其他类型力相比可以忽略不计（理想流体）。有粘性的流体（粘性流体）。</a:t>
                </a:r>
                <a:endParaRPr lang="en-US" altLang="zh-CN" sz="1800" dirty="0" smtClean="0"/>
              </a:p>
              <a:p>
                <a:r>
                  <a:rPr lang="zh-CN" altLang="en-US" sz="1800" dirty="0" smtClean="0">
                    <a:solidFill>
                      <a:srgbClr val="FF0000"/>
                    </a:solidFill>
                  </a:rPr>
                  <a:t>牛顿流体与非牛顿流体</a:t>
                </a:r>
                <a:r>
                  <a:rPr lang="zh-CN" altLang="en-US" sz="1800" dirty="0" smtClean="0"/>
                  <a:t>：牛顿流体（</a:t>
                </a:r>
                <a14:m>
                  <m:oMath xmlns:m="http://schemas.openxmlformats.org/officeDocument/2006/math">
                    <m:r>
                      <a:rPr lang="zh-CN" altLang="en-US" sz="1800" i="1" smtClean="0">
                        <a:latin typeface="Cambria Math" panose="02040503050406030204" pitchFamily="18" charset="0"/>
                      </a:rPr>
                      <m:t>𝜇</m:t>
                    </m:r>
                    <m:r>
                      <a:rPr lang="zh-CN" altLang="en-US" sz="1800" i="1">
                        <a:latin typeface="Cambria Math" panose="02040503050406030204" pitchFamily="18" charset="0"/>
                      </a:rPr>
                      <m:t>为</m:t>
                    </m:r>
                  </m:oMath>
                </a14:m>
                <a:r>
                  <a:rPr lang="zh-CN" altLang="en-US" sz="1800" dirty="0" smtClean="0"/>
                  <a:t>常数）。非牛顿流体（</a:t>
                </a:r>
                <a14:m>
                  <m:oMath xmlns:m="http://schemas.openxmlformats.org/officeDocument/2006/math">
                    <m:r>
                      <a:rPr lang="zh-CN" altLang="en-US" sz="1800" i="1">
                        <a:latin typeface="Cambria Math" panose="02040503050406030204" pitchFamily="18" charset="0"/>
                      </a:rPr>
                      <m:t>𝜇</m:t>
                    </m:r>
                  </m:oMath>
                </a14:m>
                <a:r>
                  <a:rPr lang="zh-CN" altLang="en-US" sz="1800" dirty="0" smtClean="0"/>
                  <a:t>非常数）。流体的内摩擦剪切力：</a:t>
                </a:r>
                <a:endParaRPr lang="en-US" altLang="zh-CN" sz="1800" dirty="0" smtClean="0"/>
              </a:p>
              <a:p>
                <a14:m>
                  <m:oMath xmlns:m="http://schemas.openxmlformats.org/officeDocument/2006/math">
                    <m:r>
                      <a:rPr lang="zh-CN" altLang="en-US" i="1" smtClean="0">
                        <a:latin typeface="Cambria Math" panose="02040503050406030204" pitchFamily="18" charset="0"/>
                      </a:rPr>
                      <m:t>𝜏</m:t>
                    </m:r>
                    <m:r>
                      <a:rPr lang="en-US" altLang="zh-CN" i="1">
                        <a:latin typeface="Cambria Math" panose="02040503050406030204" pitchFamily="18" charset="0"/>
                      </a:rPr>
                      <m:t>=</m:t>
                    </m:r>
                    <m:r>
                      <a:rPr lang="zh-CN" altLang="en-US" i="1" smtClean="0">
                        <a:latin typeface="Cambria Math" panose="02040503050406030204" pitchFamily="18" charset="0"/>
                      </a:rPr>
                      <m:t>𝜇</m:t>
                    </m:r>
                    <m:func>
                      <m:funcPr>
                        <m:ctrlPr>
                          <a:rPr lang="en-US" altLang="zh-CN" i="1" smtClean="0">
                            <a:latin typeface="Cambria Math" panose="02040503050406030204" pitchFamily="18" charset="0"/>
                          </a:rPr>
                        </m:ctrlPr>
                      </m:funcPr>
                      <m:fName>
                        <m:limLow>
                          <m:limLowPr>
                            <m:ctrlPr>
                              <a:rPr lang="en-US" altLang="zh-CN" i="1" smtClean="0">
                                <a:latin typeface="Cambria Math" panose="02040503050406030204" pitchFamily="18" charset="0"/>
                              </a:rPr>
                            </m:ctrlPr>
                          </m:limLowPr>
                          <m:e>
                            <m:r>
                              <m:rPr>
                                <m:sty m:val="p"/>
                              </m:rPr>
                              <a:rPr lang="en-US" altLang="zh-CN" i="0" smtClean="0">
                                <a:latin typeface="Cambria Math" panose="02040503050406030204" pitchFamily="18" charset="0"/>
                              </a:rPr>
                              <m:t>lim</m:t>
                            </m:r>
                          </m:e>
                          <m:lim>
                            <m:r>
                              <a:rPr lang="en-US" altLang="zh-CN" b="0" i="1" smtClean="0">
                                <a:latin typeface="Cambria Math" panose="02040503050406030204" pitchFamily="18" charset="0"/>
                              </a:rPr>
                              <m:t>𝑛</m:t>
                            </m:r>
                            <m:r>
                              <a:rPr lang="en-US" altLang="zh-CN" b="0" i="1" smtClean="0">
                                <a:latin typeface="Cambria Math" panose="02040503050406030204" pitchFamily="18" charset="0"/>
                                <a:ea typeface="Cambria Math" panose="02040503050406030204" pitchFamily="18" charset="0"/>
                              </a:rPr>
                              <m:t>→0</m:t>
                            </m:r>
                          </m:lim>
                        </m:limLow>
                      </m:fName>
                      <m:e>
                        <m:f>
                          <m:fPr>
                            <m:ctrlPr>
                              <a:rPr lang="en-US" altLang="zh-CN" i="1" smtClean="0">
                                <a:latin typeface="Cambria Math" panose="02040503050406030204" pitchFamily="18" charset="0"/>
                              </a:rPr>
                            </m:ctrlPr>
                          </m:fPr>
                          <m:num>
                            <m:r>
                              <a:rPr lang="en-US" altLang="zh-CN"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𝑢</m:t>
                            </m:r>
                          </m:num>
                          <m:den>
                            <m:r>
                              <a:rPr lang="en-US" altLang="zh-CN"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𝑛</m:t>
                            </m:r>
                          </m:den>
                        </m:f>
                        <m:r>
                          <a:rPr lang="en-US" altLang="zh-CN" b="0" i="1" smtClean="0">
                            <a:latin typeface="Cambria Math" panose="02040503050406030204" pitchFamily="18" charset="0"/>
                          </a:rPr>
                          <m:t>=</m:t>
                        </m:r>
                        <m:r>
                          <a:rPr lang="zh-CN" altLang="en-US" i="1">
                            <a:latin typeface="Cambria Math" panose="02040503050406030204" pitchFamily="18" charset="0"/>
                          </a:rPr>
                          <m:t>𝜇</m:t>
                        </m:r>
                      </m:e>
                    </m:func>
                    <m:f>
                      <m:fPr>
                        <m:ctrlPr>
                          <a:rPr lang="en-US" altLang="zh-CN" i="1" smtClean="0">
                            <a:latin typeface="Cambria Math" panose="02040503050406030204" pitchFamily="18" charset="0"/>
                          </a:rPr>
                        </m:ctrlPr>
                      </m:fPr>
                      <m:num>
                        <m:r>
                          <a:rPr lang="en-US" altLang="zh-CN" i="1" smtClean="0">
                            <a:latin typeface="Cambria Math" panose="02040503050406030204" pitchFamily="18" charset="0"/>
                          </a:rPr>
                          <m:t>𝜕</m:t>
                        </m:r>
                        <m:r>
                          <a:rPr lang="en-US" altLang="zh-CN" b="0" i="1" smtClean="0">
                            <a:latin typeface="Cambria Math" panose="02040503050406030204" pitchFamily="18" charset="0"/>
                          </a:rPr>
                          <m:t>𝑢</m:t>
                        </m:r>
                      </m:num>
                      <m:den>
                        <m:r>
                          <a:rPr lang="en-US" altLang="zh-CN" i="1" smtClean="0">
                            <a:latin typeface="Cambria Math" panose="02040503050406030204" pitchFamily="18" charset="0"/>
                          </a:rPr>
                          <m:t>𝜕</m:t>
                        </m:r>
                        <m:r>
                          <a:rPr lang="en-US" altLang="zh-CN" b="0" i="1" smtClean="0">
                            <a:latin typeface="Cambria Math" panose="02040503050406030204" pitchFamily="18" charset="0"/>
                          </a:rPr>
                          <m:t>𝑛</m:t>
                        </m:r>
                      </m:den>
                    </m:f>
                  </m:oMath>
                </a14:m>
                <a:endParaRPr lang="en-US" altLang="zh-CN" dirty="0"/>
              </a:p>
              <a:p>
                <a:r>
                  <a:rPr lang="zh-CN" altLang="en-US" sz="1800" dirty="0" smtClean="0">
                    <a:solidFill>
                      <a:srgbClr val="FF0000"/>
                    </a:solidFill>
                  </a:rPr>
                  <a:t>流体热传导和和扩散</a:t>
                </a:r>
                <a:r>
                  <a:rPr lang="zh-CN" altLang="en-US" sz="1800" dirty="0" smtClean="0"/>
                  <a:t>：当流体中存在温度差时，温度高的地方将向温度低的地方传送热量（热传导）。当流体混合物中出现组元的浓度差时，浓度高的地方将向浓度低的地方输送该组元的物质（扩散）。</a:t>
                </a:r>
                <a:endParaRPr lang="en-US" altLang="zh-CN" sz="1800" dirty="0" smtClean="0"/>
              </a:p>
              <a:p>
                <a:r>
                  <a:rPr lang="zh-CN" altLang="en-US" sz="1800" dirty="0" smtClean="0">
                    <a:solidFill>
                      <a:srgbClr val="FF0000"/>
                    </a:solidFill>
                  </a:rPr>
                  <a:t>可压缩与不可压缩流体</a:t>
                </a:r>
                <a:r>
                  <a:rPr lang="zh-CN" altLang="en-US" sz="1800" dirty="0" smtClean="0"/>
                  <a:t>：可压缩（密度</a:t>
                </a:r>
                <a14:m>
                  <m:oMath xmlns:m="http://schemas.openxmlformats.org/officeDocument/2006/math">
                    <m:r>
                      <a:rPr lang="zh-CN" altLang="en-US" sz="1800" i="1" smtClean="0">
                        <a:latin typeface="Cambria Math" panose="02040503050406030204" pitchFamily="18" charset="0"/>
                      </a:rPr>
                      <m:t>𝜌</m:t>
                    </m:r>
                  </m:oMath>
                </a14:m>
                <a:r>
                  <a:rPr lang="zh-CN" altLang="en-US" sz="1800" dirty="0" smtClean="0"/>
                  <a:t>非常数）。不可压缩（密度</a:t>
                </a:r>
                <a14:m>
                  <m:oMath xmlns:m="http://schemas.openxmlformats.org/officeDocument/2006/math">
                    <m:r>
                      <a:rPr lang="zh-CN" altLang="en-US" sz="1800" i="1">
                        <a:latin typeface="Cambria Math" panose="02040503050406030204" pitchFamily="18" charset="0"/>
                      </a:rPr>
                      <m:t>𝜌</m:t>
                    </m:r>
                  </m:oMath>
                </a14:m>
                <a:r>
                  <a:rPr lang="zh-CN" altLang="en-US" sz="1800" dirty="0" smtClean="0"/>
                  <a:t>为常数）。</a:t>
                </a:r>
                <a:endParaRPr lang="en-US" altLang="zh-CN" sz="1800" dirty="0" smtClean="0"/>
              </a:p>
              <a:p>
                <a:r>
                  <a:rPr lang="zh-CN" altLang="en-US" sz="1800" dirty="0">
                    <a:solidFill>
                      <a:srgbClr val="FF0000"/>
                    </a:solidFill>
                  </a:rPr>
                  <a:t>定</a:t>
                </a:r>
                <a:r>
                  <a:rPr lang="zh-CN" altLang="en-US" sz="1800" dirty="0" smtClean="0">
                    <a:solidFill>
                      <a:srgbClr val="FF0000"/>
                    </a:solidFill>
                  </a:rPr>
                  <a:t>常与非定常</a:t>
                </a:r>
                <a:r>
                  <a:rPr lang="zh-CN" altLang="en-US" sz="1800" dirty="0" smtClean="0"/>
                  <a:t>：流体流动的物理量不随时间变化（定常）。反之（非定常）。</a:t>
                </a:r>
                <a:endParaRPr lang="en-US" altLang="zh-CN" sz="1800" dirty="0" smtClean="0"/>
              </a:p>
              <a:p>
                <a:r>
                  <a:rPr lang="zh-CN" altLang="en-US" sz="1800" dirty="0" smtClean="0">
                    <a:solidFill>
                      <a:srgbClr val="FF0000"/>
                    </a:solidFill>
                  </a:rPr>
                  <a:t>层流与湍流</a:t>
                </a:r>
                <a:r>
                  <a:rPr lang="zh-CN" altLang="en-US" sz="1800" dirty="0" smtClean="0"/>
                  <a:t>：流体流动中两层之间没有相互混掺（层流）。流体不是处于分层流动状态（湍流）。</a:t>
                </a:r>
                <a:endParaRPr lang="zh-CN" altLang="en-US" sz="1800" dirty="0"/>
              </a:p>
            </p:txBody>
          </p:sp>
        </mc:Choice>
        <mc:Fallback>
          <p:sp>
            <p:nvSpPr>
              <p:cNvPr id="2" name="内容占位符 1"/>
              <p:cNvSpPr>
                <a:spLocks noGrp="1" noRot="1" noChangeAspect="1" noMove="1" noResize="1" noEditPoints="1" noAdjustHandles="1" noChangeArrowheads="1" noChangeShapeType="1" noTextEdit="1"/>
              </p:cNvSpPr>
              <p:nvPr>
                <p:ph sz="quarter" idx="10"/>
              </p:nvPr>
            </p:nvSpPr>
            <p:spPr>
              <a:xfrm>
                <a:off x="494026" y="1685678"/>
                <a:ext cx="8481532" cy="4799343"/>
              </a:xfrm>
              <a:blipFill>
                <a:blip r:embed="rId3"/>
                <a:stretch>
                  <a:fillRect l="-575" t="-508" r="-575"/>
                </a:stretch>
              </a:blipFill>
            </p:spPr>
            <p:txBody>
              <a:bodyPr/>
              <a:lstStyle/>
              <a:p>
                <a:r>
                  <a:rPr lang="zh-CN" altLang="en-US">
                    <a:noFill/>
                  </a:rPr>
                  <a:t> </a:t>
                </a:r>
              </a:p>
            </p:txBody>
          </p:sp>
        </mc:Fallback>
      </mc:AlternateContent>
      <p:sp>
        <p:nvSpPr>
          <p:cNvPr id="3" name="标题 2"/>
          <p:cNvSpPr>
            <a:spLocks noGrp="1"/>
          </p:cNvSpPr>
          <p:nvPr>
            <p:ph type="title"/>
          </p:nvPr>
        </p:nvSpPr>
        <p:spPr/>
        <p:txBody>
          <a:bodyPr/>
          <a:lstStyle/>
          <a:p>
            <a:r>
              <a:rPr lang="zh-CN" altLang="en-US" dirty="0" smtClean="0"/>
              <a:t>流体与流动的基本特性</a:t>
            </a:r>
            <a:endParaRPr lang="zh-CN" altLang="en-US" dirty="0"/>
          </a:p>
        </p:txBody>
      </p:sp>
    </p:spTree>
    <p:extLst>
      <p:ext uri="{BB962C8B-B14F-4D97-AF65-F5344CB8AC3E}">
        <p14:creationId xmlns:p14="http://schemas.microsoft.com/office/powerpoint/2010/main" val="21710793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lang="zh-CN" altLang="en-US" dirty="0" smtClean="0">
                <a:solidFill>
                  <a:srgbClr val="FF0000"/>
                </a:solidFill>
              </a:rPr>
              <a:t>离散数据的存储</a:t>
            </a:r>
            <a:r>
              <a:rPr lang="zh-CN" altLang="en-US" dirty="0" smtClean="0"/>
              <a:t>（</a:t>
            </a:r>
            <a:r>
              <a:rPr lang="en-US" altLang="zh-CN" dirty="0" smtClean="0"/>
              <a:t>E=5,N=6</a:t>
            </a:r>
            <a:r>
              <a:rPr lang="zh-CN" altLang="en-US" dirty="0" smtClean="0"/>
              <a:t>）</a:t>
            </a:r>
            <a:endParaRPr lang="en-US" altLang="zh-CN" dirty="0" smtClean="0"/>
          </a:p>
          <a:p>
            <a:r>
              <a:rPr lang="zh-CN" altLang="en-US" dirty="0"/>
              <a:t>单元信息数据</a:t>
            </a:r>
            <a:r>
              <a:rPr lang="en-US" altLang="zh-CN" dirty="0" smtClean="0"/>
              <a:t>JM</a:t>
            </a:r>
            <a:r>
              <a:rPr lang="zh-CN" altLang="en-US" dirty="0" smtClean="0"/>
              <a:t>：单元所包含的节点序号</a:t>
            </a:r>
            <a:endParaRPr lang="en-US" altLang="zh-CN" dirty="0" smtClean="0"/>
          </a:p>
          <a:p>
            <a:r>
              <a:rPr lang="zh-CN" altLang="en-US" dirty="0"/>
              <a:t>节点坐标数据</a:t>
            </a:r>
            <a:r>
              <a:rPr lang="en-US" altLang="zh-CN" dirty="0" smtClean="0"/>
              <a:t>JX</a:t>
            </a:r>
            <a:r>
              <a:rPr lang="zh-CN" altLang="en-US" dirty="0" smtClean="0"/>
              <a:t>：节点的坐标</a:t>
            </a:r>
            <a:endParaRPr lang="en-US" altLang="zh-CN" dirty="0" smtClean="0"/>
          </a:p>
          <a:p>
            <a:r>
              <a:rPr lang="zh-CN" altLang="en-US" dirty="0"/>
              <a:t>第一类边界数据</a:t>
            </a:r>
            <a:r>
              <a:rPr lang="en-US" altLang="zh-CN" dirty="0" smtClean="0"/>
              <a:t>JB1</a:t>
            </a:r>
            <a:r>
              <a:rPr lang="zh-CN" altLang="en-US" dirty="0" smtClean="0"/>
              <a:t>：第一类边界条件相关数据</a:t>
            </a:r>
            <a:endParaRPr lang="en-US" altLang="zh-CN" dirty="0" smtClean="0"/>
          </a:p>
          <a:p>
            <a:r>
              <a:rPr lang="zh-CN" altLang="en-US" dirty="0"/>
              <a:t>第二类边界条件</a:t>
            </a:r>
            <a:r>
              <a:rPr lang="en-US" altLang="zh-CN" dirty="0" smtClean="0"/>
              <a:t>JB2</a:t>
            </a:r>
            <a:r>
              <a:rPr lang="zh-CN" altLang="en-US" dirty="0" smtClean="0"/>
              <a:t>：第二类</a:t>
            </a:r>
            <a:r>
              <a:rPr lang="zh-CN" altLang="en-US" dirty="0"/>
              <a:t>边界条件相关数据</a:t>
            </a:r>
          </a:p>
        </p:txBody>
      </p:sp>
      <p:sp>
        <p:nvSpPr>
          <p:cNvPr id="3" name="标题 2"/>
          <p:cNvSpPr>
            <a:spLocks noGrp="1"/>
          </p:cNvSpPr>
          <p:nvPr>
            <p:ph type="title"/>
          </p:nvPr>
        </p:nvSpPr>
        <p:spPr/>
        <p:txBody>
          <a:bodyPr/>
          <a:lstStyle/>
          <a:p>
            <a:r>
              <a:rPr lang="zh-CN" altLang="en-US" dirty="0"/>
              <a:t>微分方程有限元求解</a:t>
            </a:r>
          </a:p>
        </p:txBody>
      </p:sp>
      <p:pic>
        <p:nvPicPr>
          <p:cNvPr id="4" name="图片 3"/>
          <p:cNvPicPr>
            <a:picLocks noChangeAspect="1"/>
          </p:cNvPicPr>
          <p:nvPr/>
        </p:nvPicPr>
        <p:blipFill>
          <a:blip r:embed="rId3"/>
          <a:stretch>
            <a:fillRect/>
          </a:stretch>
        </p:blipFill>
        <p:spPr>
          <a:xfrm>
            <a:off x="898681" y="4301255"/>
            <a:ext cx="7562850" cy="2038350"/>
          </a:xfrm>
          <a:prstGeom prst="rect">
            <a:avLst/>
          </a:prstGeom>
        </p:spPr>
      </p:pic>
    </p:spTree>
    <p:extLst>
      <p:ext uri="{BB962C8B-B14F-4D97-AF65-F5344CB8AC3E}">
        <p14:creationId xmlns:p14="http://schemas.microsoft.com/office/powerpoint/2010/main" val="24752026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p:cNvSpPr>
                <a:spLocks noGrp="1"/>
              </p:cNvSpPr>
              <p:nvPr>
                <p:ph sz="quarter" idx="10"/>
              </p:nvPr>
            </p:nvSpPr>
            <p:spPr/>
            <p:txBody>
              <a:bodyPr/>
              <a:lstStyle/>
              <a:p>
                <a:r>
                  <a:rPr lang="zh-CN" altLang="en-US" dirty="0" smtClean="0"/>
                  <a:t>插值函数</a:t>
                </a:r>
                <a:endParaRPr lang="en-US" altLang="zh-CN" dirty="0" smtClean="0"/>
              </a:p>
              <a:p>
                <a:r>
                  <a:rPr lang="zh-CN" altLang="en-US" dirty="0" smtClean="0"/>
                  <a:t>一维线性单元，</a:t>
                </a:r>
                <a:r>
                  <a:rPr lang="zh-CN" altLang="en-US" dirty="0" smtClean="0">
                    <a:solidFill>
                      <a:srgbClr val="FF0000"/>
                    </a:solidFill>
                  </a:rPr>
                  <a:t>插值函数</a:t>
                </a:r>
                <a:r>
                  <a:rPr lang="zh-CN" altLang="en-US" dirty="0" smtClean="0"/>
                  <a:t>包括</a:t>
                </a:r>
                <a14:m>
                  <m:oMath xmlns:m="http://schemas.openxmlformats.org/officeDocument/2006/math">
                    <m:sSub>
                      <m:sSubPr>
                        <m:ctrlPr>
                          <a:rPr lang="el-GR" altLang="zh-CN" i="1" smtClean="0">
                            <a:latin typeface="Cambria Math" panose="02040503050406030204" pitchFamily="18" charset="0"/>
                            <a:ea typeface="Cambria Math" panose="02040503050406030204" pitchFamily="18" charset="0"/>
                          </a:rPr>
                        </m:ctrlPr>
                      </m:sSubPr>
                      <m:e>
                        <m:r>
                          <m:rPr>
                            <m:sty m:val="p"/>
                          </m:rPr>
                          <a:rPr lang="el-GR" altLang="zh-CN" i="1">
                            <a:latin typeface="Cambria Math" panose="02040503050406030204" pitchFamily="18" charset="0"/>
                            <a:ea typeface="Cambria Math" panose="02040503050406030204" pitchFamily="18" charset="0"/>
                          </a:rPr>
                          <m:t>Φ</m:t>
                        </m:r>
                      </m:e>
                      <m:sub>
                        <m:r>
                          <a:rPr lang="en-US" altLang="zh-CN" i="1">
                            <a:latin typeface="Cambria Math" panose="02040503050406030204" pitchFamily="18" charset="0"/>
                          </a:rPr>
                          <m:t>1</m:t>
                        </m:r>
                      </m:sub>
                    </m:sSub>
                    <m:r>
                      <a:rPr lang="zh-CN" altLang="en-US" i="1">
                        <a:latin typeface="Cambria Math" panose="02040503050406030204" pitchFamily="18" charset="0"/>
                      </a:rPr>
                      <m:t>和</m:t>
                    </m:r>
                    <m:sSub>
                      <m:sSubPr>
                        <m:ctrlPr>
                          <a:rPr lang="el-GR" altLang="zh-CN" i="1">
                            <a:latin typeface="Cambria Math" panose="02040503050406030204" pitchFamily="18" charset="0"/>
                            <a:ea typeface="Cambria Math" panose="02040503050406030204" pitchFamily="18" charset="0"/>
                          </a:rPr>
                        </m:ctrlPr>
                      </m:sSubPr>
                      <m:e>
                        <m:r>
                          <m:rPr>
                            <m:sty m:val="p"/>
                          </m:rPr>
                          <a:rPr lang="el-GR" altLang="zh-CN" i="1">
                            <a:latin typeface="Cambria Math" panose="02040503050406030204" pitchFamily="18" charset="0"/>
                            <a:ea typeface="Cambria Math" panose="02040503050406030204" pitchFamily="18" charset="0"/>
                          </a:rPr>
                          <m:t>Φ</m:t>
                        </m:r>
                      </m:e>
                      <m:sub>
                        <m:r>
                          <a:rPr lang="en-US" altLang="zh-CN" b="0" i="1" smtClean="0">
                            <a:latin typeface="Cambria Math" panose="02040503050406030204" pitchFamily="18" charset="0"/>
                            <a:ea typeface="Cambria Math" panose="02040503050406030204" pitchFamily="18" charset="0"/>
                          </a:rPr>
                          <m:t>2</m:t>
                        </m:r>
                      </m:sub>
                    </m:sSub>
                    <m:r>
                      <a:rPr lang="zh-CN" altLang="en-US" i="1">
                        <a:latin typeface="Cambria Math" panose="02040503050406030204" pitchFamily="18" charset="0"/>
                      </a:rPr>
                      <m:t>，</m:t>
                    </m:r>
                  </m:oMath>
                </a14:m>
                <a:r>
                  <a:rPr lang="zh-CN" altLang="en-US" dirty="0" smtClean="0"/>
                  <a:t>表达式：</a:t>
                </a:r>
                <a:endParaRPr lang="en-US" altLang="zh-CN" dirty="0" smtClean="0"/>
              </a:p>
              <a:p>
                <a:r>
                  <a:rPr lang="zh-CN" altLang="en-US" dirty="0" smtClean="0"/>
                  <a:t>以第二个单元为例，分析局部坐标与笛卡尔坐标</a:t>
                </a:r>
                <a:r>
                  <a:rPr lang="en-US" altLang="zh-CN" dirty="0" smtClean="0"/>
                  <a:t>x</a:t>
                </a:r>
                <a:r>
                  <a:rPr lang="zh-CN" altLang="en-US" dirty="0" smtClean="0"/>
                  <a:t>的对应关系</a:t>
                </a:r>
                <a:endParaRPr lang="en-US" altLang="zh-CN" dirty="0" smtClean="0"/>
              </a:p>
              <a:p>
                <a:endParaRPr lang="en-US" altLang="zh-CN" dirty="0" smtClean="0"/>
              </a:p>
              <a:p>
                <a:endParaRPr lang="en-US" altLang="zh-CN" dirty="0"/>
              </a:p>
              <a:p>
                <a:r>
                  <a:rPr lang="zh-CN" altLang="en-US" dirty="0" smtClean="0"/>
                  <a:t>在已知单元</a:t>
                </a:r>
                <a:r>
                  <a:rPr lang="zh-CN" altLang="en-US" dirty="0" smtClean="0">
                    <a:solidFill>
                      <a:srgbClr val="FF0000"/>
                    </a:solidFill>
                  </a:rPr>
                  <a:t>节点处函数值</a:t>
                </a:r>
                <a14:m>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𝑢</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𝑒</m:t>
                        </m:r>
                      </m:sup>
                    </m:sSubSup>
                  </m:oMath>
                </a14:m>
                <a:r>
                  <a:rPr lang="zh-CN" altLang="en-US" dirty="0" smtClean="0"/>
                  <a:t>的前提下，通过与</a:t>
                </a:r>
                <a:r>
                  <a:rPr lang="zh-CN" altLang="en-US" dirty="0" smtClean="0">
                    <a:solidFill>
                      <a:srgbClr val="FF0000"/>
                    </a:solidFill>
                  </a:rPr>
                  <a:t>插值函数</a:t>
                </a:r>
                <a14:m>
                  <m:oMath xmlns:m="http://schemas.openxmlformats.org/officeDocument/2006/math">
                    <m:sSub>
                      <m:sSubPr>
                        <m:ctrlPr>
                          <a:rPr lang="en-US" altLang="zh-CN" i="1" smtClean="0">
                            <a:latin typeface="Cambria Math" panose="02040503050406030204" pitchFamily="18" charset="0"/>
                          </a:rPr>
                        </m:ctrlPr>
                      </m:sSubPr>
                      <m:e>
                        <m:r>
                          <a:rPr lang="el-GR" altLang="zh-CN" i="1" smtClean="0">
                            <a:latin typeface="Cambria Math" panose="02040503050406030204" pitchFamily="18" charset="0"/>
                            <a:ea typeface="Cambria Math" panose="02040503050406030204" pitchFamily="18" charset="0"/>
                          </a:rPr>
                          <m:t>𝛷</m:t>
                        </m:r>
                      </m:e>
                      <m:sub>
                        <m:r>
                          <a:rPr lang="en-US" altLang="zh-CN" b="0" i="1" smtClean="0">
                            <a:latin typeface="Cambria Math" panose="02040503050406030204" pitchFamily="18" charset="0"/>
                          </a:rPr>
                          <m:t>𝑖</m:t>
                        </m:r>
                      </m:sub>
                    </m:sSub>
                  </m:oMath>
                </a14:m>
                <a:r>
                  <a:rPr lang="zh-CN" altLang="en-US" dirty="0" smtClean="0"/>
                  <a:t>的结合，近似描述单元内部</a:t>
                </a:r>
                <a:r>
                  <a:rPr lang="zh-CN" altLang="en-US" dirty="0" smtClean="0">
                    <a:solidFill>
                      <a:srgbClr val="FF0000"/>
                    </a:solidFill>
                  </a:rPr>
                  <a:t>各点处的函数值</a:t>
                </a:r>
                <a14:m>
                  <m:oMath xmlns:m="http://schemas.openxmlformats.org/officeDocument/2006/math">
                    <m:sSup>
                      <m:sSupPr>
                        <m:ctrlPr>
                          <a:rPr lang="en-US" altLang="zh-CN" i="1" smtClean="0">
                            <a:latin typeface="Cambria Math" panose="02040503050406030204" pitchFamily="18" charset="0"/>
                          </a:rPr>
                        </m:ctrlPr>
                      </m:sSupPr>
                      <m:e>
                        <m:r>
                          <a:rPr lang="en-US" altLang="zh-CN" i="1">
                            <a:latin typeface="Cambria Math" panose="02040503050406030204" pitchFamily="18" charset="0"/>
                          </a:rPr>
                          <m:t>𝑢</m:t>
                        </m:r>
                      </m:e>
                      <m:sup>
                        <m:r>
                          <a:rPr lang="en-US" altLang="zh-CN" i="1">
                            <a:latin typeface="Cambria Math" panose="02040503050406030204" pitchFamily="18" charset="0"/>
                          </a:rPr>
                          <m:t>𝑒</m:t>
                        </m:r>
                      </m:sup>
                    </m:sSup>
                  </m:oMath>
                </a14:m>
                <a:endParaRPr lang="zh-CN" altLang="en-US" dirty="0"/>
              </a:p>
            </p:txBody>
          </p:sp>
        </mc:Choice>
        <mc:Fallback xmlns="">
          <p:sp>
            <p:nvSpPr>
              <p:cNvPr id="2" name="内容占位符 1"/>
              <p:cNvSpPr>
                <a:spLocks noGrp="1" noRot="1" noChangeAspect="1" noMove="1" noResize="1" noEditPoints="1" noAdjustHandles="1" noChangeArrowheads="1" noChangeShapeType="1" noTextEdit="1"/>
              </p:cNvSpPr>
              <p:nvPr>
                <p:ph sz="quarter" idx="10"/>
              </p:nvPr>
            </p:nvSpPr>
            <p:spPr>
              <a:blipFill>
                <a:blip r:embed="rId3"/>
                <a:stretch>
                  <a:fillRect l="-801" t="-124" r="-291"/>
                </a:stretch>
              </a:blipFill>
            </p:spPr>
            <p:txBody>
              <a:bodyPr/>
              <a:lstStyle/>
              <a:p>
                <a:r>
                  <a:rPr lang="zh-CN" altLang="en-US">
                    <a:noFill/>
                  </a:rPr>
                  <a:t> </a:t>
                </a:r>
              </a:p>
            </p:txBody>
          </p:sp>
        </mc:Fallback>
      </mc:AlternateContent>
      <p:sp>
        <p:nvSpPr>
          <p:cNvPr id="3" name="标题 2"/>
          <p:cNvSpPr>
            <a:spLocks noGrp="1"/>
          </p:cNvSpPr>
          <p:nvPr>
            <p:ph type="title"/>
          </p:nvPr>
        </p:nvSpPr>
        <p:spPr/>
        <p:txBody>
          <a:bodyPr/>
          <a:lstStyle/>
          <a:p>
            <a:r>
              <a:rPr lang="zh-CN" altLang="en-US" dirty="0"/>
              <a:t>微分方程有限元求解</a:t>
            </a:r>
          </a:p>
        </p:txBody>
      </p:sp>
      <p:pic>
        <p:nvPicPr>
          <p:cNvPr id="4" name="图片 3"/>
          <p:cNvPicPr>
            <a:picLocks noChangeAspect="1"/>
          </p:cNvPicPr>
          <p:nvPr/>
        </p:nvPicPr>
        <p:blipFill>
          <a:blip r:embed="rId4"/>
          <a:stretch>
            <a:fillRect/>
          </a:stretch>
        </p:blipFill>
        <p:spPr>
          <a:xfrm>
            <a:off x="6303722" y="1916482"/>
            <a:ext cx="1636994" cy="727553"/>
          </a:xfrm>
          <a:prstGeom prst="rect">
            <a:avLst/>
          </a:prstGeom>
        </p:spPr>
      </p:pic>
      <p:pic>
        <p:nvPicPr>
          <p:cNvPr id="5" name="图片 4"/>
          <p:cNvPicPr>
            <a:picLocks noChangeAspect="1"/>
          </p:cNvPicPr>
          <p:nvPr/>
        </p:nvPicPr>
        <p:blipFill>
          <a:blip r:embed="rId5"/>
          <a:stretch>
            <a:fillRect/>
          </a:stretch>
        </p:blipFill>
        <p:spPr>
          <a:xfrm>
            <a:off x="5703646" y="3173096"/>
            <a:ext cx="2837146" cy="1073781"/>
          </a:xfrm>
          <a:prstGeom prst="rect">
            <a:avLst/>
          </a:prstGeom>
        </p:spPr>
      </p:pic>
      <p:pic>
        <p:nvPicPr>
          <p:cNvPr id="6" name="图片 5"/>
          <p:cNvPicPr>
            <a:picLocks noChangeAspect="1"/>
          </p:cNvPicPr>
          <p:nvPr/>
        </p:nvPicPr>
        <p:blipFill>
          <a:blip r:embed="rId6"/>
          <a:stretch>
            <a:fillRect/>
          </a:stretch>
        </p:blipFill>
        <p:spPr>
          <a:xfrm>
            <a:off x="1568036" y="3261333"/>
            <a:ext cx="2662504" cy="897308"/>
          </a:xfrm>
          <a:prstGeom prst="rect">
            <a:avLst/>
          </a:prstGeom>
        </p:spPr>
      </p:pic>
      <p:pic>
        <p:nvPicPr>
          <p:cNvPr id="7" name="图片 6"/>
          <p:cNvPicPr>
            <a:picLocks noChangeAspect="1"/>
          </p:cNvPicPr>
          <p:nvPr/>
        </p:nvPicPr>
        <p:blipFill>
          <a:blip r:embed="rId7"/>
          <a:stretch>
            <a:fillRect/>
          </a:stretch>
        </p:blipFill>
        <p:spPr>
          <a:xfrm>
            <a:off x="1342670" y="5229616"/>
            <a:ext cx="3520559" cy="692569"/>
          </a:xfrm>
          <a:prstGeom prst="rect">
            <a:avLst/>
          </a:prstGeom>
        </p:spPr>
      </p:pic>
      <p:pic>
        <p:nvPicPr>
          <p:cNvPr id="8" name="图片 7"/>
          <p:cNvPicPr>
            <a:picLocks noChangeAspect="1"/>
          </p:cNvPicPr>
          <p:nvPr/>
        </p:nvPicPr>
        <p:blipFill>
          <a:blip r:embed="rId8"/>
          <a:stretch>
            <a:fillRect/>
          </a:stretch>
        </p:blipFill>
        <p:spPr>
          <a:xfrm>
            <a:off x="5136585" y="5047547"/>
            <a:ext cx="3404207" cy="1093322"/>
          </a:xfrm>
          <a:prstGeom prst="rect">
            <a:avLst/>
          </a:prstGeom>
        </p:spPr>
      </p:pic>
    </p:spTree>
    <p:extLst>
      <p:ext uri="{BB962C8B-B14F-4D97-AF65-F5344CB8AC3E}">
        <p14:creationId xmlns:p14="http://schemas.microsoft.com/office/powerpoint/2010/main" val="20474991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p:cNvSpPr>
                <a:spLocks noGrp="1"/>
              </p:cNvSpPr>
              <p:nvPr>
                <p:ph sz="quarter" idx="10"/>
              </p:nvPr>
            </p:nvSpPr>
            <p:spPr/>
            <p:txBody>
              <a:bodyPr/>
              <a:lstStyle/>
              <a:p>
                <a:r>
                  <a:rPr lang="zh-CN" altLang="en-US" dirty="0" smtClean="0">
                    <a:solidFill>
                      <a:srgbClr val="FF0000"/>
                    </a:solidFill>
                  </a:rPr>
                  <a:t>加权余量方程</a:t>
                </a:r>
                <a:r>
                  <a:rPr lang="zh-CN" altLang="en-US" dirty="0" smtClean="0"/>
                  <a:t>的建立</a:t>
                </a:r>
                <a:endParaRPr lang="en-US" altLang="zh-CN" dirty="0" smtClean="0"/>
              </a:p>
              <a:p>
                <a:r>
                  <a:rPr lang="zh-CN" altLang="en-US" dirty="0" smtClean="0"/>
                  <a:t>设</a:t>
                </a:r>
                <a14:m>
                  <m:oMath xmlns:m="http://schemas.openxmlformats.org/officeDocument/2006/math">
                    <m:acc>
                      <m:accPr>
                        <m:chr m:val="̂"/>
                        <m:ctrlPr>
                          <a:rPr lang="zh-CN" altLang="en-US" i="1" smtClean="0">
                            <a:latin typeface="Cambria Math" panose="02040503050406030204" pitchFamily="18" charset="0"/>
                          </a:rPr>
                        </m:ctrlPr>
                      </m:accPr>
                      <m:e>
                        <m:r>
                          <a:rPr lang="en-US" altLang="zh-CN" b="0" i="1" smtClean="0">
                            <a:latin typeface="Cambria Math" panose="02040503050406030204" pitchFamily="18" charset="0"/>
                          </a:rPr>
                          <m:t>𝑢</m:t>
                        </m:r>
                      </m:e>
                    </m:acc>
                    <m:r>
                      <a:rPr lang="zh-CN" altLang="en-US" i="1">
                        <a:latin typeface="Cambria Math" panose="02040503050406030204" pitchFamily="18" charset="0"/>
                      </a:rPr>
                      <m:t>为</m:t>
                    </m:r>
                  </m:oMath>
                </a14:m>
                <a:r>
                  <a:rPr lang="zh-CN" altLang="en-US" dirty="0" smtClean="0"/>
                  <a:t>微分方程的一个近似解：</a:t>
                </a:r>
                <a:endParaRPr lang="en-US" altLang="zh-CN" dirty="0" smtClean="0"/>
              </a:p>
              <a:p>
                <a:r>
                  <a:rPr lang="zh-CN" altLang="en-US" dirty="0" smtClean="0"/>
                  <a:t>用任意权函数</a:t>
                </a:r>
                <a14:m>
                  <m:oMath xmlns:m="http://schemas.openxmlformats.org/officeDocument/2006/math">
                    <m:sSup>
                      <m:sSupPr>
                        <m:ctrlPr>
                          <a:rPr lang="en-US" altLang="zh-CN" i="1" smtClean="0">
                            <a:latin typeface="Cambria Math" panose="02040503050406030204" pitchFamily="18" charset="0"/>
                          </a:rPr>
                        </m:ctrlPr>
                      </m:sSupPr>
                      <m:e>
                        <m:r>
                          <a:rPr lang="en-US" altLang="zh-CN" b="0" i="1" smtClean="0">
                            <a:latin typeface="Cambria Math" panose="02040503050406030204" pitchFamily="18" charset="0"/>
                          </a:rPr>
                          <m:t>𝑢</m:t>
                        </m:r>
                      </m:e>
                      <m:sup>
                        <m:r>
                          <a:rPr lang="en-US" altLang="zh-CN" i="1" smtClean="0">
                            <a:latin typeface="Cambria Math" panose="02040503050406030204" pitchFamily="18" charset="0"/>
                            <a:ea typeface="Cambria Math" panose="02040503050406030204" pitchFamily="18" charset="0"/>
                          </a:rPr>
                          <m:t>∗</m:t>
                        </m:r>
                      </m:sup>
                    </m:sSup>
                  </m:oMath>
                </a14:m>
                <a:r>
                  <a:rPr lang="zh-CN" altLang="en-US" dirty="0" smtClean="0"/>
                  <a:t>乘以残差</a:t>
                </a:r>
                <a:r>
                  <a:rPr lang="en-US" altLang="zh-CN" i="1" dirty="0" smtClean="0">
                    <a:latin typeface="Times New Roman" panose="02020603050405020304" pitchFamily="18" charset="0"/>
                    <a:cs typeface="Times New Roman" panose="02020603050405020304" pitchFamily="18" charset="0"/>
                  </a:rPr>
                  <a:t>r</a:t>
                </a:r>
                <a:r>
                  <a:rPr lang="zh-CN" altLang="en-US" dirty="0" smtClean="0"/>
                  <a:t>，在方程定义域内积分</a:t>
                </a:r>
                <a:r>
                  <a:rPr lang="zh-CN" altLang="en-US" dirty="0"/>
                  <a:t>：</a:t>
                </a:r>
                <a:endParaRPr lang="en-US" altLang="zh-CN" dirty="0"/>
              </a:p>
              <a:p>
                <a:endParaRPr lang="en-US" altLang="zh-CN" dirty="0" smtClean="0"/>
              </a:p>
              <a:p>
                <a:endParaRPr lang="en-US" altLang="zh-CN" dirty="0"/>
              </a:p>
              <a:p>
                <a:r>
                  <a:rPr lang="zh-CN" altLang="en-US" dirty="0" smtClean="0"/>
                  <a:t>数值方法求解：使得残差</a:t>
                </a:r>
                <a:r>
                  <a:rPr lang="en-US" altLang="zh-CN" i="1" dirty="0" smtClean="0">
                    <a:latin typeface="Times New Roman" panose="02020603050405020304" pitchFamily="18" charset="0"/>
                    <a:cs typeface="Times New Roman" panose="02020603050405020304" pitchFamily="18" charset="0"/>
                  </a:rPr>
                  <a:t>r</a:t>
                </a:r>
                <a:r>
                  <a:rPr lang="zh-CN" altLang="en-US" i="1" dirty="0" smtClean="0">
                    <a:latin typeface="Times New Roman" panose="02020603050405020304" pitchFamily="18" charset="0"/>
                    <a:cs typeface="Times New Roman" panose="02020603050405020304" pitchFamily="18" charset="0"/>
                  </a:rPr>
                  <a:t>→</a:t>
                </a:r>
                <a:r>
                  <a:rPr lang="en-US" altLang="zh-CN" i="1" dirty="0" smtClean="0">
                    <a:latin typeface="Times New Roman" panose="02020603050405020304" pitchFamily="18" charset="0"/>
                    <a:cs typeface="Times New Roman" panose="02020603050405020304" pitchFamily="18" charset="0"/>
                  </a:rPr>
                  <a:t>0</a:t>
                </a:r>
              </a:p>
              <a:p>
                <a:r>
                  <a:rPr lang="en-US" altLang="zh-CN" dirty="0" err="1" smtClean="0"/>
                  <a:t>Galerkin</a:t>
                </a:r>
                <a:r>
                  <a:rPr lang="zh-CN" altLang="en-US" dirty="0" smtClean="0"/>
                  <a:t>有限元方法，权函数等于插值函数，则</a:t>
                </a:r>
                <a:endParaRPr lang="en-US" altLang="zh-CN" dirty="0" smtClean="0"/>
              </a:p>
              <a:p>
                <a:endParaRPr lang="en-US" altLang="zh-CN" dirty="0"/>
              </a:p>
              <a:p>
                <a:endParaRPr lang="en-US" altLang="zh-CN" dirty="0" smtClean="0"/>
              </a:p>
              <a:p>
                <a:r>
                  <a:rPr lang="zh-CN" altLang="en-US" dirty="0" smtClean="0"/>
                  <a:t>上述方程就是加权余量方程</a:t>
                </a:r>
                <a:endParaRPr lang="en-US" altLang="zh-CN" dirty="0"/>
              </a:p>
              <a:p>
                <a:endParaRPr lang="en-US" altLang="zh-CN" dirty="0" smtClean="0"/>
              </a:p>
              <a:p>
                <a:endParaRPr lang="en-US" altLang="zh-CN" dirty="0"/>
              </a:p>
              <a:p>
                <a:endParaRPr lang="en-US" altLang="zh-CN" dirty="0" smtClean="0"/>
              </a:p>
              <a:p>
                <a:endParaRPr lang="en-US" altLang="zh-CN" dirty="0"/>
              </a:p>
              <a:p>
                <a:endParaRPr lang="en-US" altLang="zh-CN" dirty="0" smtClean="0"/>
              </a:p>
              <a:p>
                <a:endParaRPr lang="en-US" altLang="zh-CN" dirty="0"/>
              </a:p>
              <a:p>
                <a:endParaRPr lang="en-US" altLang="zh-CN" dirty="0" smtClean="0"/>
              </a:p>
              <a:p>
                <a:endParaRPr lang="en-US" altLang="zh-CN" dirty="0"/>
              </a:p>
              <a:p>
                <a:endParaRPr lang="en-US" altLang="zh-CN" dirty="0" smtClean="0"/>
              </a:p>
              <a:p>
                <a:endParaRPr lang="en-US" altLang="zh-CN" dirty="0"/>
              </a:p>
              <a:p>
                <a:endParaRPr lang="en-US" altLang="zh-CN" dirty="0" smtClean="0"/>
              </a:p>
              <a:p>
                <a:endParaRPr lang="en-US" altLang="zh-CN" dirty="0"/>
              </a:p>
              <a:p>
                <a:endParaRPr lang="en-US" altLang="zh-CN" dirty="0" smtClean="0"/>
              </a:p>
              <a:p>
                <a:endParaRPr lang="en-US" altLang="zh-CN" dirty="0"/>
              </a:p>
              <a:p>
                <a:endParaRPr lang="en-US" altLang="zh-CN" dirty="0" smtClean="0"/>
              </a:p>
              <a:p>
                <a:endParaRPr lang="en-US" altLang="zh-CN" dirty="0"/>
              </a:p>
              <a:p>
                <a:endParaRPr lang="en-US" altLang="zh-CN" dirty="0" smtClean="0"/>
              </a:p>
              <a:p>
                <a:endParaRPr lang="en-US" altLang="zh-CN" dirty="0"/>
              </a:p>
              <a:p>
                <a:endParaRPr lang="en-US" altLang="zh-CN" dirty="0" smtClean="0"/>
              </a:p>
              <a:p>
                <a:endParaRPr lang="en-US" altLang="zh-CN" dirty="0"/>
              </a:p>
              <a:p>
                <a:endParaRPr lang="en-US" altLang="zh-CN" dirty="0" smtClean="0"/>
              </a:p>
              <a:p>
                <a:endParaRPr lang="en-US" altLang="zh-CN" dirty="0"/>
              </a:p>
              <a:p>
                <a:endParaRPr lang="en-US" altLang="zh-CN" dirty="0" smtClean="0"/>
              </a:p>
              <a:p>
                <a:endParaRPr lang="en-US" altLang="zh-CN" dirty="0"/>
              </a:p>
              <a:p>
                <a:endParaRPr lang="en-US" altLang="zh-CN" dirty="0" smtClean="0"/>
              </a:p>
              <a:p>
                <a:endParaRPr lang="en-US" altLang="zh-CN" dirty="0"/>
              </a:p>
              <a:p>
                <a:endParaRPr lang="en-US" altLang="zh-CN" dirty="0" smtClean="0"/>
              </a:p>
              <a:p>
                <a:endParaRPr lang="en-US" altLang="zh-CN" dirty="0"/>
              </a:p>
              <a:p>
                <a:endParaRPr lang="en-US" altLang="zh-CN" dirty="0" smtClean="0"/>
              </a:p>
              <a:p>
                <a:endParaRPr lang="en-US" altLang="zh-CN" dirty="0"/>
              </a:p>
              <a:p>
                <a:endParaRPr lang="en-US" altLang="zh-CN" dirty="0" smtClean="0"/>
              </a:p>
              <a:p>
                <a:endParaRPr lang="en-US" altLang="zh-CN" dirty="0"/>
              </a:p>
              <a:p>
                <a:endParaRPr lang="en-US" altLang="zh-CN" dirty="0" smtClean="0"/>
              </a:p>
              <a:p>
                <a:endParaRPr lang="en-US" altLang="zh-CN" dirty="0"/>
              </a:p>
              <a:p>
                <a:endParaRPr lang="en-US" altLang="zh-CN" dirty="0" smtClean="0"/>
              </a:p>
              <a:p>
                <a:endParaRPr lang="en-US" altLang="zh-CN" dirty="0"/>
              </a:p>
              <a:p>
                <a:endParaRPr lang="en-US" altLang="zh-CN" dirty="0" smtClean="0"/>
              </a:p>
              <a:p>
                <a:endParaRPr lang="en-US" altLang="zh-CN" dirty="0"/>
              </a:p>
              <a:p>
                <a:endParaRPr lang="en-US" altLang="zh-CN" dirty="0" smtClean="0"/>
              </a:p>
              <a:p>
                <a:endParaRPr lang="en-US" altLang="zh-CN" dirty="0"/>
              </a:p>
              <a:p>
                <a:endParaRPr lang="en-US" altLang="zh-CN" dirty="0" smtClean="0"/>
              </a:p>
              <a:p>
                <a:endParaRPr lang="en-US" altLang="zh-CN" dirty="0"/>
              </a:p>
              <a:p>
                <a:endParaRPr lang="en-US" altLang="zh-CN" dirty="0" smtClean="0"/>
              </a:p>
              <a:p>
                <a:endParaRPr lang="en-US" altLang="zh-CN" dirty="0"/>
              </a:p>
              <a:p>
                <a:endParaRPr lang="en-US" altLang="zh-CN" dirty="0" smtClean="0"/>
              </a:p>
              <a:p>
                <a:endParaRPr lang="en-US" altLang="zh-CN" dirty="0"/>
              </a:p>
              <a:p>
                <a:endParaRPr lang="en-US" altLang="zh-CN" dirty="0" smtClean="0"/>
              </a:p>
              <a:p>
                <a:endParaRPr lang="en-US" altLang="zh-CN" dirty="0"/>
              </a:p>
              <a:p>
                <a:endParaRPr lang="en-US" altLang="zh-CN" dirty="0" smtClean="0"/>
              </a:p>
              <a:p>
                <a:endParaRPr lang="en-US" altLang="zh-CN" dirty="0"/>
              </a:p>
              <a:p>
                <a:endParaRPr lang="en-US" altLang="zh-CN" dirty="0" smtClean="0"/>
              </a:p>
              <a:p>
                <a:endParaRPr lang="en-US" altLang="zh-CN" dirty="0"/>
              </a:p>
              <a:p>
                <a:endParaRPr lang="en-US" altLang="zh-CN" dirty="0" smtClean="0"/>
              </a:p>
              <a:p>
                <a:endParaRPr lang="en-US" altLang="zh-CN" dirty="0"/>
              </a:p>
              <a:p>
                <a:endParaRPr lang="en-US" altLang="zh-CN" dirty="0" smtClean="0"/>
              </a:p>
              <a:p>
                <a:endParaRPr lang="en-US" altLang="zh-CN" dirty="0"/>
              </a:p>
              <a:p>
                <a:endParaRPr lang="en-US" altLang="zh-CN" dirty="0" smtClean="0"/>
              </a:p>
              <a:p>
                <a:endParaRPr lang="en-US" altLang="zh-CN" dirty="0"/>
              </a:p>
              <a:p>
                <a:endParaRPr lang="en-US" altLang="zh-CN" dirty="0" smtClean="0"/>
              </a:p>
              <a:p>
                <a:endParaRPr lang="en-US" altLang="zh-CN" dirty="0"/>
              </a:p>
              <a:p>
                <a:endParaRPr lang="en-US" altLang="zh-CN" dirty="0" smtClean="0"/>
              </a:p>
              <a:p>
                <a:endParaRPr lang="en-US" altLang="zh-CN" dirty="0"/>
              </a:p>
              <a:p>
                <a:endParaRPr lang="en-US" altLang="zh-CN" dirty="0" smtClean="0"/>
              </a:p>
              <a:p>
                <a:endParaRPr lang="en-US" altLang="zh-CN" dirty="0"/>
              </a:p>
              <a:p>
                <a:endParaRPr lang="en-US" altLang="zh-CN" dirty="0" smtClean="0"/>
              </a:p>
              <a:p>
                <a:endParaRPr lang="en-US" altLang="zh-CN" dirty="0"/>
              </a:p>
              <a:p>
                <a:endParaRPr lang="en-US" altLang="zh-CN" dirty="0" smtClean="0"/>
              </a:p>
              <a:p>
                <a:endParaRPr lang="en-US" altLang="zh-CN" dirty="0"/>
              </a:p>
              <a:p>
                <a:endParaRPr lang="en-US" altLang="zh-CN" dirty="0" smtClean="0"/>
              </a:p>
              <a:p>
                <a:endParaRPr lang="en-US" altLang="zh-CN" dirty="0"/>
              </a:p>
              <a:p>
                <a:endParaRPr lang="en-US" altLang="zh-CN" dirty="0" smtClean="0"/>
              </a:p>
              <a:p>
                <a:endParaRPr lang="en-US" altLang="zh-CN" dirty="0"/>
              </a:p>
              <a:p>
                <a:endParaRPr lang="en-US" altLang="zh-CN" dirty="0" smtClean="0"/>
              </a:p>
              <a:p>
                <a:endParaRPr lang="en-US" altLang="zh-CN" dirty="0"/>
              </a:p>
              <a:p>
                <a:endParaRPr lang="en-US" altLang="zh-CN" dirty="0" smtClean="0"/>
              </a:p>
              <a:p>
                <a:endParaRPr lang="en-US" altLang="zh-CN" dirty="0"/>
              </a:p>
              <a:p>
                <a:endParaRPr lang="en-US" altLang="zh-CN" dirty="0" smtClean="0"/>
              </a:p>
              <a:p>
                <a:endParaRPr lang="en-US" altLang="zh-CN" dirty="0"/>
              </a:p>
              <a:p>
                <a:endParaRPr lang="en-US" altLang="zh-CN" dirty="0" smtClean="0"/>
              </a:p>
              <a:p>
                <a:endParaRPr lang="en-US" altLang="zh-CN" dirty="0"/>
              </a:p>
              <a:p>
                <a:endParaRPr lang="en-US" altLang="zh-CN" dirty="0" smtClean="0"/>
              </a:p>
              <a:p>
                <a:endParaRPr lang="en-US" altLang="zh-CN" dirty="0"/>
              </a:p>
              <a:p>
                <a:endParaRPr lang="en-US" altLang="zh-CN" dirty="0" smtClean="0"/>
              </a:p>
              <a:p>
                <a:endParaRPr lang="en-US" altLang="zh-CN" dirty="0"/>
              </a:p>
              <a:p>
                <a:endParaRPr lang="en-US" altLang="zh-CN" dirty="0" smtClean="0"/>
              </a:p>
              <a:p>
                <a:endParaRPr lang="en-US" altLang="zh-CN" dirty="0"/>
              </a:p>
              <a:p>
                <a:endParaRPr lang="en-US" altLang="zh-CN" dirty="0" smtClean="0"/>
              </a:p>
              <a:p>
                <a:endParaRPr lang="en-US" altLang="zh-CN" dirty="0"/>
              </a:p>
              <a:p>
                <a:endParaRPr lang="en-US" altLang="zh-CN" dirty="0" smtClean="0"/>
              </a:p>
              <a:p>
                <a:endParaRPr lang="en-US" altLang="zh-CN" dirty="0"/>
              </a:p>
              <a:p>
                <a:endParaRPr lang="en-US" altLang="zh-CN" dirty="0" smtClean="0"/>
              </a:p>
              <a:p>
                <a:endParaRPr lang="en-US" altLang="zh-CN" dirty="0"/>
              </a:p>
              <a:p>
                <a:endParaRPr lang="zh-CN" altLang="en-US" dirty="0"/>
              </a:p>
            </p:txBody>
          </p:sp>
        </mc:Choice>
        <mc:Fallback xmlns="">
          <p:sp>
            <p:nvSpPr>
              <p:cNvPr id="2" name="内容占位符 1"/>
              <p:cNvSpPr>
                <a:spLocks noGrp="1" noRot="1" noChangeAspect="1" noMove="1" noResize="1" noEditPoints="1" noAdjustHandles="1" noChangeArrowheads="1" noChangeShapeType="1" noTextEdit="1"/>
              </p:cNvSpPr>
              <p:nvPr>
                <p:ph sz="quarter" idx="10"/>
              </p:nvPr>
            </p:nvSpPr>
            <p:spPr>
              <a:blipFill>
                <a:blip r:embed="rId3"/>
                <a:stretch>
                  <a:fillRect l="-801" t="-124" b="-1239"/>
                </a:stretch>
              </a:blipFill>
            </p:spPr>
            <p:txBody>
              <a:bodyPr/>
              <a:lstStyle/>
              <a:p>
                <a:r>
                  <a:rPr lang="zh-CN" altLang="en-US">
                    <a:noFill/>
                  </a:rPr>
                  <a:t> </a:t>
                </a:r>
              </a:p>
            </p:txBody>
          </p:sp>
        </mc:Fallback>
      </mc:AlternateContent>
      <p:sp>
        <p:nvSpPr>
          <p:cNvPr id="3" name="标题 2"/>
          <p:cNvSpPr>
            <a:spLocks noGrp="1"/>
          </p:cNvSpPr>
          <p:nvPr>
            <p:ph type="title"/>
          </p:nvPr>
        </p:nvSpPr>
        <p:spPr/>
        <p:txBody>
          <a:bodyPr/>
          <a:lstStyle/>
          <a:p>
            <a:r>
              <a:rPr lang="zh-CN" altLang="en-US" dirty="0"/>
              <a:t>微分方程有限元求解</a:t>
            </a:r>
          </a:p>
        </p:txBody>
      </p:sp>
      <p:pic>
        <p:nvPicPr>
          <p:cNvPr id="4" name="图片 3"/>
          <p:cNvPicPr>
            <a:picLocks noChangeAspect="1"/>
          </p:cNvPicPr>
          <p:nvPr/>
        </p:nvPicPr>
        <p:blipFill>
          <a:blip r:embed="rId4"/>
          <a:stretch>
            <a:fillRect/>
          </a:stretch>
        </p:blipFill>
        <p:spPr>
          <a:xfrm>
            <a:off x="4182979" y="1800726"/>
            <a:ext cx="1604211" cy="863806"/>
          </a:xfrm>
          <a:prstGeom prst="rect">
            <a:avLst/>
          </a:prstGeom>
        </p:spPr>
      </p:pic>
      <p:pic>
        <p:nvPicPr>
          <p:cNvPr id="5" name="图片 4"/>
          <p:cNvPicPr>
            <a:picLocks noChangeAspect="1"/>
          </p:cNvPicPr>
          <p:nvPr/>
        </p:nvPicPr>
        <p:blipFill>
          <a:blip r:embed="rId5"/>
          <a:stretch>
            <a:fillRect/>
          </a:stretch>
        </p:blipFill>
        <p:spPr>
          <a:xfrm>
            <a:off x="596484" y="3212431"/>
            <a:ext cx="3586495" cy="770021"/>
          </a:xfrm>
          <a:prstGeom prst="rect">
            <a:avLst/>
          </a:prstGeom>
        </p:spPr>
      </p:pic>
      <p:pic>
        <p:nvPicPr>
          <p:cNvPr id="6" name="图片 5"/>
          <p:cNvPicPr>
            <a:picLocks noChangeAspect="1"/>
          </p:cNvPicPr>
          <p:nvPr/>
        </p:nvPicPr>
        <p:blipFill>
          <a:blip r:embed="rId6"/>
          <a:stretch>
            <a:fillRect/>
          </a:stretch>
        </p:blipFill>
        <p:spPr>
          <a:xfrm>
            <a:off x="596484" y="5125453"/>
            <a:ext cx="2989675" cy="940301"/>
          </a:xfrm>
          <a:prstGeom prst="rect">
            <a:avLst/>
          </a:prstGeom>
        </p:spPr>
      </p:pic>
    </p:spTree>
    <p:extLst>
      <p:ext uri="{BB962C8B-B14F-4D97-AF65-F5344CB8AC3E}">
        <p14:creationId xmlns:p14="http://schemas.microsoft.com/office/powerpoint/2010/main" val="16667151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lang="zh-CN" altLang="en-US" dirty="0" smtClean="0"/>
              <a:t>单元有限元方程的建立</a:t>
            </a:r>
            <a:endParaRPr lang="en-US" altLang="zh-CN" dirty="0" smtClean="0"/>
          </a:p>
          <a:p>
            <a:r>
              <a:rPr lang="zh-CN" altLang="en-US" dirty="0" smtClean="0"/>
              <a:t>将加权余量方程的</a:t>
            </a:r>
            <a:r>
              <a:rPr lang="zh-CN" altLang="en-US" dirty="0" smtClean="0">
                <a:solidFill>
                  <a:srgbClr val="FF0000"/>
                </a:solidFill>
              </a:rPr>
              <a:t>积分转换到单元内</a:t>
            </a:r>
            <a:r>
              <a:rPr lang="zh-CN" altLang="en-US" dirty="0" smtClean="0"/>
              <a:t>：</a:t>
            </a:r>
            <a:endParaRPr lang="en-US" altLang="zh-CN" dirty="0" smtClean="0"/>
          </a:p>
          <a:p>
            <a:endParaRPr lang="en-US" altLang="zh-CN" dirty="0" smtClean="0"/>
          </a:p>
          <a:p>
            <a:r>
              <a:rPr lang="zh-CN" altLang="en-US" dirty="0"/>
              <a:t>写</a:t>
            </a:r>
            <a:r>
              <a:rPr lang="zh-CN" altLang="en-US" dirty="0" smtClean="0"/>
              <a:t>成</a:t>
            </a:r>
            <a:r>
              <a:rPr lang="zh-CN" altLang="en-US" dirty="0" smtClean="0">
                <a:solidFill>
                  <a:srgbClr val="FF0000"/>
                </a:solidFill>
              </a:rPr>
              <a:t>局部坐标</a:t>
            </a:r>
            <a:r>
              <a:rPr lang="zh-CN" altLang="en-US" dirty="0" smtClean="0"/>
              <a:t>形式：</a:t>
            </a:r>
            <a:endParaRPr lang="en-US" altLang="zh-CN" dirty="0" smtClean="0"/>
          </a:p>
          <a:p>
            <a:endParaRPr lang="en-US" altLang="zh-CN" dirty="0" smtClean="0"/>
          </a:p>
          <a:p>
            <a:r>
              <a:rPr lang="zh-CN" altLang="en-US" dirty="0" smtClean="0"/>
              <a:t>因为                ，                 ，可以得到</a:t>
            </a:r>
            <a:endParaRPr lang="en-US" altLang="zh-CN" dirty="0" smtClean="0"/>
          </a:p>
          <a:p>
            <a:endParaRPr lang="en-US" altLang="zh-CN" dirty="0" smtClean="0"/>
          </a:p>
          <a:p>
            <a:r>
              <a:rPr lang="zh-CN" altLang="en-US" dirty="0" smtClean="0"/>
              <a:t>写成矩阵形式是：</a:t>
            </a:r>
            <a:endParaRPr lang="en-US" altLang="zh-CN" dirty="0" smtClean="0"/>
          </a:p>
          <a:p>
            <a:endParaRPr lang="en-US" altLang="zh-CN" dirty="0" smtClean="0"/>
          </a:p>
          <a:p>
            <a:r>
              <a:rPr lang="zh-CN" altLang="en-US" dirty="0" smtClean="0"/>
              <a:t>因为：                ，可得：</a:t>
            </a:r>
            <a:endParaRPr lang="en-US" altLang="zh-CN" dirty="0" smtClean="0"/>
          </a:p>
          <a:p>
            <a:endParaRPr lang="zh-CN" altLang="en-US" dirty="0"/>
          </a:p>
        </p:txBody>
      </p:sp>
      <p:sp>
        <p:nvSpPr>
          <p:cNvPr id="3" name="标题 2"/>
          <p:cNvSpPr>
            <a:spLocks noGrp="1"/>
          </p:cNvSpPr>
          <p:nvPr>
            <p:ph type="title"/>
          </p:nvPr>
        </p:nvSpPr>
        <p:spPr/>
        <p:txBody>
          <a:bodyPr/>
          <a:lstStyle/>
          <a:p>
            <a:r>
              <a:rPr lang="zh-CN" altLang="en-US" dirty="0" smtClean="0"/>
              <a:t>微分方程有限元求解</a:t>
            </a:r>
            <a:endParaRPr lang="zh-CN" altLang="en-US" dirty="0"/>
          </a:p>
        </p:txBody>
      </p:sp>
      <p:pic>
        <p:nvPicPr>
          <p:cNvPr id="4" name="图片 3"/>
          <p:cNvPicPr>
            <a:picLocks noChangeAspect="1"/>
          </p:cNvPicPr>
          <p:nvPr/>
        </p:nvPicPr>
        <p:blipFill>
          <a:blip r:embed="rId3"/>
          <a:stretch>
            <a:fillRect/>
          </a:stretch>
        </p:blipFill>
        <p:spPr>
          <a:xfrm>
            <a:off x="5076575" y="1883937"/>
            <a:ext cx="2780047" cy="798604"/>
          </a:xfrm>
          <a:prstGeom prst="rect">
            <a:avLst/>
          </a:prstGeom>
        </p:spPr>
      </p:pic>
      <p:pic>
        <p:nvPicPr>
          <p:cNvPr id="5" name="图片 4"/>
          <p:cNvPicPr>
            <a:picLocks noChangeAspect="1"/>
          </p:cNvPicPr>
          <p:nvPr/>
        </p:nvPicPr>
        <p:blipFill>
          <a:blip r:embed="rId4"/>
          <a:stretch>
            <a:fillRect/>
          </a:stretch>
        </p:blipFill>
        <p:spPr>
          <a:xfrm>
            <a:off x="3222365" y="2816619"/>
            <a:ext cx="2915481" cy="834858"/>
          </a:xfrm>
          <a:prstGeom prst="rect">
            <a:avLst/>
          </a:prstGeom>
        </p:spPr>
      </p:pic>
      <p:pic>
        <p:nvPicPr>
          <p:cNvPr id="6" name="图片 5"/>
          <p:cNvPicPr>
            <a:picLocks noChangeAspect="1"/>
          </p:cNvPicPr>
          <p:nvPr/>
        </p:nvPicPr>
        <p:blipFill rotWithShape="1">
          <a:blip r:embed="rId5"/>
          <a:srcRect l="14843" r="10779"/>
          <a:stretch/>
        </p:blipFill>
        <p:spPr>
          <a:xfrm>
            <a:off x="1359569" y="3866754"/>
            <a:ext cx="1010653" cy="899314"/>
          </a:xfrm>
          <a:prstGeom prst="rect">
            <a:avLst/>
          </a:prstGeom>
        </p:spPr>
      </p:pic>
      <p:grpSp>
        <p:nvGrpSpPr>
          <p:cNvPr id="9" name="组合 8"/>
          <p:cNvGrpSpPr/>
          <p:nvPr/>
        </p:nvGrpSpPr>
        <p:grpSpPr>
          <a:xfrm>
            <a:off x="2634187" y="4080054"/>
            <a:ext cx="1203158" cy="568970"/>
            <a:chOff x="2931245" y="3919172"/>
            <a:chExt cx="1501769" cy="670105"/>
          </a:xfrm>
        </p:grpSpPr>
        <p:pic>
          <p:nvPicPr>
            <p:cNvPr id="7" name="图片 6"/>
            <p:cNvPicPr>
              <a:picLocks noChangeAspect="1"/>
            </p:cNvPicPr>
            <p:nvPr/>
          </p:nvPicPr>
          <p:blipFill rotWithShape="1">
            <a:blip r:embed="rId6"/>
            <a:srcRect l="22953" b="1298"/>
            <a:stretch/>
          </p:blipFill>
          <p:spPr>
            <a:xfrm>
              <a:off x="2931245" y="3919172"/>
              <a:ext cx="829282" cy="667498"/>
            </a:xfrm>
            <a:prstGeom prst="rect">
              <a:avLst/>
            </a:prstGeom>
          </p:spPr>
        </p:pic>
        <p:pic>
          <p:nvPicPr>
            <p:cNvPr id="8" name="图片 7"/>
            <p:cNvPicPr>
              <a:picLocks noChangeAspect="1"/>
            </p:cNvPicPr>
            <p:nvPr/>
          </p:nvPicPr>
          <p:blipFill rotWithShape="1">
            <a:blip r:embed="rId7"/>
            <a:srcRect r="22819" b="9965"/>
            <a:stretch/>
          </p:blipFill>
          <p:spPr>
            <a:xfrm>
              <a:off x="3597284" y="3974331"/>
              <a:ext cx="835730" cy="614946"/>
            </a:xfrm>
            <a:prstGeom prst="rect">
              <a:avLst/>
            </a:prstGeom>
          </p:spPr>
        </p:pic>
      </p:grpSp>
      <p:pic>
        <p:nvPicPr>
          <p:cNvPr id="10" name="图片 9"/>
          <p:cNvPicPr>
            <a:picLocks noChangeAspect="1"/>
          </p:cNvPicPr>
          <p:nvPr/>
        </p:nvPicPr>
        <p:blipFill>
          <a:blip r:embed="rId8"/>
          <a:stretch>
            <a:fillRect/>
          </a:stretch>
        </p:blipFill>
        <p:spPr>
          <a:xfrm>
            <a:off x="5248525" y="3972535"/>
            <a:ext cx="3257801" cy="809883"/>
          </a:xfrm>
          <a:prstGeom prst="rect">
            <a:avLst/>
          </a:prstGeom>
        </p:spPr>
      </p:pic>
      <p:pic>
        <p:nvPicPr>
          <p:cNvPr id="11" name="图片 10"/>
          <p:cNvPicPr>
            <a:picLocks noChangeAspect="1"/>
          </p:cNvPicPr>
          <p:nvPr/>
        </p:nvPicPr>
        <p:blipFill>
          <a:blip r:embed="rId9"/>
          <a:stretch>
            <a:fillRect/>
          </a:stretch>
        </p:blipFill>
        <p:spPr>
          <a:xfrm>
            <a:off x="2734621" y="4829252"/>
            <a:ext cx="3890968" cy="879607"/>
          </a:xfrm>
          <a:prstGeom prst="rect">
            <a:avLst/>
          </a:prstGeom>
        </p:spPr>
      </p:pic>
      <p:pic>
        <p:nvPicPr>
          <p:cNvPr id="12" name="图片 11"/>
          <p:cNvPicPr>
            <a:picLocks noChangeAspect="1"/>
          </p:cNvPicPr>
          <p:nvPr/>
        </p:nvPicPr>
        <p:blipFill>
          <a:blip r:embed="rId10"/>
          <a:stretch>
            <a:fillRect/>
          </a:stretch>
        </p:blipFill>
        <p:spPr>
          <a:xfrm>
            <a:off x="1449966" y="5708859"/>
            <a:ext cx="1284655" cy="810029"/>
          </a:xfrm>
          <a:prstGeom prst="rect">
            <a:avLst/>
          </a:prstGeom>
        </p:spPr>
      </p:pic>
      <p:pic>
        <p:nvPicPr>
          <p:cNvPr id="13" name="图片 12"/>
          <p:cNvPicPr>
            <a:picLocks noChangeAspect="1"/>
          </p:cNvPicPr>
          <p:nvPr/>
        </p:nvPicPr>
        <p:blipFill>
          <a:blip r:embed="rId11"/>
          <a:stretch>
            <a:fillRect/>
          </a:stretch>
        </p:blipFill>
        <p:spPr>
          <a:xfrm>
            <a:off x="3690563" y="5758330"/>
            <a:ext cx="4490912" cy="983412"/>
          </a:xfrm>
          <a:prstGeom prst="rect">
            <a:avLst/>
          </a:prstGeom>
        </p:spPr>
      </p:pic>
    </p:spTree>
    <p:extLst>
      <p:ext uri="{BB962C8B-B14F-4D97-AF65-F5344CB8AC3E}">
        <p14:creationId xmlns:p14="http://schemas.microsoft.com/office/powerpoint/2010/main" val="16617164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endParaRPr lang="en-US" altLang="zh-CN" dirty="0" smtClean="0"/>
          </a:p>
          <a:p>
            <a:endParaRPr lang="en-US" altLang="zh-CN" dirty="0" smtClean="0"/>
          </a:p>
          <a:p>
            <a:r>
              <a:rPr lang="zh-CN" altLang="en-US" dirty="0" smtClean="0"/>
              <a:t>由积分可得：</a:t>
            </a:r>
            <a:endParaRPr lang="en-US" altLang="zh-CN" dirty="0" smtClean="0"/>
          </a:p>
          <a:p>
            <a:r>
              <a:rPr lang="zh-CN" altLang="en-US" dirty="0" smtClean="0"/>
              <a:t>代入前面的式子，且单元长度                  ，得到：</a:t>
            </a:r>
            <a:endParaRPr lang="en-US" altLang="zh-CN" dirty="0" smtClean="0"/>
          </a:p>
          <a:p>
            <a:endParaRPr lang="en-US" altLang="zh-CN" dirty="0"/>
          </a:p>
          <a:p>
            <a:endParaRPr lang="en-US" altLang="zh-CN" dirty="0" smtClean="0"/>
          </a:p>
          <a:p>
            <a:endParaRPr lang="en-US" altLang="zh-CN" dirty="0"/>
          </a:p>
          <a:p>
            <a:r>
              <a:rPr lang="zh-CN" altLang="en-US" dirty="0" smtClean="0"/>
              <a:t>简化成矩阵形式：</a:t>
            </a:r>
            <a:endParaRPr lang="en-US" altLang="zh-CN" dirty="0" smtClean="0"/>
          </a:p>
          <a:p>
            <a:endParaRPr lang="zh-CN" altLang="en-US" dirty="0"/>
          </a:p>
        </p:txBody>
      </p:sp>
      <p:sp>
        <p:nvSpPr>
          <p:cNvPr id="3" name="标题 2"/>
          <p:cNvSpPr>
            <a:spLocks noGrp="1"/>
          </p:cNvSpPr>
          <p:nvPr>
            <p:ph type="title"/>
          </p:nvPr>
        </p:nvSpPr>
        <p:spPr/>
        <p:txBody>
          <a:bodyPr/>
          <a:lstStyle/>
          <a:p>
            <a:r>
              <a:rPr lang="zh-CN" altLang="en-US" dirty="0"/>
              <a:t>微分方程有限元求解</a:t>
            </a:r>
          </a:p>
        </p:txBody>
      </p:sp>
      <p:pic>
        <p:nvPicPr>
          <p:cNvPr id="4" name="图片 3"/>
          <p:cNvPicPr>
            <a:picLocks noChangeAspect="1"/>
          </p:cNvPicPr>
          <p:nvPr/>
        </p:nvPicPr>
        <p:blipFill>
          <a:blip r:embed="rId2"/>
          <a:stretch>
            <a:fillRect/>
          </a:stretch>
        </p:blipFill>
        <p:spPr>
          <a:xfrm>
            <a:off x="2395287" y="1751001"/>
            <a:ext cx="4477159" cy="1329512"/>
          </a:xfrm>
          <a:prstGeom prst="rect">
            <a:avLst/>
          </a:prstGeom>
        </p:spPr>
      </p:pic>
      <p:pic>
        <p:nvPicPr>
          <p:cNvPr id="5" name="图片 4"/>
          <p:cNvPicPr>
            <a:picLocks noChangeAspect="1"/>
          </p:cNvPicPr>
          <p:nvPr/>
        </p:nvPicPr>
        <p:blipFill>
          <a:blip r:embed="rId3"/>
          <a:stretch>
            <a:fillRect/>
          </a:stretch>
        </p:blipFill>
        <p:spPr>
          <a:xfrm>
            <a:off x="4216568" y="3214591"/>
            <a:ext cx="1113422" cy="373490"/>
          </a:xfrm>
          <a:prstGeom prst="rect">
            <a:avLst/>
          </a:prstGeom>
        </p:spPr>
      </p:pic>
      <p:pic>
        <p:nvPicPr>
          <p:cNvPr id="6" name="图片 5"/>
          <p:cNvPicPr>
            <a:picLocks noChangeAspect="1"/>
          </p:cNvPicPr>
          <p:nvPr/>
        </p:nvPicPr>
        <p:blipFill>
          <a:blip r:embed="rId4"/>
          <a:stretch>
            <a:fillRect/>
          </a:stretch>
        </p:blipFill>
        <p:spPr>
          <a:xfrm>
            <a:off x="733999" y="3669636"/>
            <a:ext cx="3286906" cy="1381364"/>
          </a:xfrm>
          <a:prstGeom prst="rect">
            <a:avLst/>
          </a:prstGeom>
        </p:spPr>
      </p:pic>
      <p:pic>
        <p:nvPicPr>
          <p:cNvPr id="7" name="图片 6"/>
          <p:cNvPicPr>
            <a:picLocks noChangeAspect="1"/>
          </p:cNvPicPr>
          <p:nvPr/>
        </p:nvPicPr>
        <p:blipFill>
          <a:blip r:embed="rId5"/>
          <a:stretch>
            <a:fillRect/>
          </a:stretch>
        </p:blipFill>
        <p:spPr>
          <a:xfrm>
            <a:off x="2715879" y="5073998"/>
            <a:ext cx="1500689" cy="534968"/>
          </a:xfrm>
          <a:prstGeom prst="rect">
            <a:avLst/>
          </a:prstGeom>
        </p:spPr>
      </p:pic>
    </p:spTree>
    <p:extLst>
      <p:ext uri="{BB962C8B-B14F-4D97-AF65-F5344CB8AC3E}">
        <p14:creationId xmlns:p14="http://schemas.microsoft.com/office/powerpoint/2010/main" val="38098014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smtClean="0">
                <a:latin typeface="+mn-ea"/>
                <a:ea typeface="+mn-ea"/>
              </a:rPr>
              <a:t>谢谢！</a:t>
            </a:r>
            <a:endParaRPr lang="zh-CN" altLang="en-US" dirty="0">
              <a:latin typeface="+mn-ea"/>
              <a:ea typeface="+mn-ea"/>
            </a:endParaRPr>
          </a:p>
        </p:txBody>
      </p:sp>
    </p:spTree>
    <p:extLst>
      <p:ext uri="{BB962C8B-B14F-4D97-AF65-F5344CB8AC3E}">
        <p14:creationId xmlns:p14="http://schemas.microsoft.com/office/powerpoint/2010/main" val="13629736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p:cNvSpPr>
                <a:spLocks noGrp="1"/>
              </p:cNvSpPr>
              <p:nvPr>
                <p:ph sz="quarter" idx="10"/>
              </p:nvPr>
            </p:nvSpPr>
            <p:spPr>
              <a:xfrm>
                <a:off x="494025" y="1685678"/>
                <a:ext cx="8372163" cy="3658482"/>
              </a:xfrm>
            </p:spPr>
            <p:txBody>
              <a:bodyPr>
                <a:normAutofit lnSpcReduction="10000"/>
              </a:bodyPr>
              <a:lstStyle/>
              <a:p>
                <a:r>
                  <a:rPr lang="zh-CN" altLang="en-US" dirty="0" smtClean="0"/>
                  <a:t>任何流动问题都满足质量守恒定律。</a:t>
                </a:r>
                <a:endParaRPr lang="en-US" altLang="zh-CN" dirty="0" smtClean="0"/>
              </a:p>
              <a:p>
                <a:r>
                  <a:rPr lang="zh-CN" altLang="en-US" dirty="0"/>
                  <a:t>瞬态三维可压流体</a:t>
                </a:r>
                <a14:m>
                  <m:oMath xmlns:m="http://schemas.openxmlformats.org/officeDocument/2006/math">
                    <m:r>
                      <a:rPr lang="zh-CN" altLang="en-US" sz="2400" i="1" smtClean="0">
                        <a:latin typeface="Cambria Math" panose="02040503050406030204" pitchFamily="18" charset="0"/>
                      </a:rPr>
                      <m:t>：</m:t>
                    </m:r>
                    <m:f>
                      <m:fPr>
                        <m:ctrlPr>
                          <a:rPr lang="en-US" altLang="zh-CN" sz="2400" i="1" smtClean="0">
                            <a:latin typeface="Cambria Math" panose="02040503050406030204" pitchFamily="18" charset="0"/>
                          </a:rPr>
                        </m:ctrlPr>
                      </m:fPr>
                      <m:num>
                        <m:r>
                          <a:rPr lang="en-US" altLang="zh-CN" sz="2400" i="1" smtClean="0">
                            <a:latin typeface="Cambria Math" panose="02040503050406030204" pitchFamily="18" charset="0"/>
                          </a:rPr>
                          <m:t>𝜕</m:t>
                        </m:r>
                        <m:r>
                          <a:rPr lang="zh-CN" altLang="en-US" sz="2400" i="1" smtClean="0">
                            <a:latin typeface="Cambria Math" panose="02040503050406030204" pitchFamily="18" charset="0"/>
                          </a:rPr>
                          <m:t>𝜌</m:t>
                        </m:r>
                      </m:num>
                      <m:den>
                        <m:r>
                          <a:rPr lang="en-US" altLang="zh-CN" sz="2400" i="1" smtClean="0">
                            <a:latin typeface="Cambria Math" panose="02040503050406030204" pitchFamily="18" charset="0"/>
                          </a:rPr>
                          <m:t>𝜕</m:t>
                        </m:r>
                        <m:r>
                          <a:rPr lang="en-US" altLang="zh-CN" sz="2400" b="0" i="1" smtClean="0">
                            <a:latin typeface="Cambria Math" panose="02040503050406030204" pitchFamily="18" charset="0"/>
                          </a:rPr>
                          <m:t>𝑡</m:t>
                        </m:r>
                      </m:den>
                    </m:f>
                    <m:r>
                      <a:rPr lang="en-US" altLang="zh-CN" sz="2400" b="0" i="0" smtClean="0">
                        <a:latin typeface="Cambria Math" panose="02040503050406030204" pitchFamily="18" charset="0"/>
                      </a:rPr>
                      <m:t>+</m:t>
                    </m:r>
                    <m:f>
                      <m:fPr>
                        <m:ctrlPr>
                          <a:rPr lang="en-US" altLang="zh-CN" sz="2400" i="1">
                            <a:latin typeface="Cambria Math" panose="02040503050406030204" pitchFamily="18" charset="0"/>
                          </a:rPr>
                        </m:ctrlPr>
                      </m:fPr>
                      <m:num>
                        <m:r>
                          <a:rPr lang="en-US" altLang="zh-CN" sz="2400" i="1">
                            <a:latin typeface="Cambria Math" panose="02040503050406030204" pitchFamily="18" charset="0"/>
                          </a:rPr>
                          <m:t>𝜕</m:t>
                        </m:r>
                        <m:r>
                          <a:rPr lang="en-US" altLang="zh-CN" sz="2400" b="0" i="1" smtClean="0">
                            <a:latin typeface="Cambria Math" panose="02040503050406030204" pitchFamily="18" charset="0"/>
                          </a:rPr>
                          <m:t>(</m:t>
                        </m:r>
                        <m:r>
                          <a:rPr lang="zh-CN" altLang="en-US" sz="2400" i="1">
                            <a:latin typeface="Cambria Math" panose="02040503050406030204" pitchFamily="18" charset="0"/>
                          </a:rPr>
                          <m:t>𝜌</m:t>
                        </m:r>
                        <m:r>
                          <a:rPr lang="en-US" altLang="zh-CN" sz="2400" b="0" i="1" smtClean="0">
                            <a:latin typeface="Cambria Math" panose="02040503050406030204" pitchFamily="18" charset="0"/>
                          </a:rPr>
                          <m:t>𝑢</m:t>
                        </m:r>
                        <m:r>
                          <a:rPr lang="en-US" altLang="zh-CN" sz="2400" b="0" i="1" smtClean="0">
                            <a:latin typeface="Cambria Math" panose="02040503050406030204" pitchFamily="18" charset="0"/>
                          </a:rPr>
                          <m:t>)</m:t>
                        </m:r>
                      </m:num>
                      <m:den>
                        <m:r>
                          <a:rPr lang="en-US" altLang="zh-CN" sz="2400" i="1">
                            <a:latin typeface="Cambria Math" panose="02040503050406030204" pitchFamily="18" charset="0"/>
                          </a:rPr>
                          <m:t>𝜕</m:t>
                        </m:r>
                        <m:r>
                          <a:rPr lang="en-US" altLang="zh-CN" sz="2400" b="0" i="1" smtClean="0">
                            <a:latin typeface="Cambria Math" panose="02040503050406030204" pitchFamily="18" charset="0"/>
                          </a:rPr>
                          <m:t>𝑥</m:t>
                        </m:r>
                      </m:den>
                    </m:f>
                  </m:oMath>
                </a14:m>
                <a:r>
                  <a:rPr lang="en-US" altLang="zh-CN" sz="2400" dirty="0" smtClean="0">
                    <a:latin typeface="Times New Roman" panose="02020603050405020304" pitchFamily="18" charset="0"/>
                    <a:cs typeface="Times New Roman" panose="02020603050405020304" pitchFamily="18" charset="0"/>
                  </a:rPr>
                  <a:t>+</a:t>
                </a:r>
                <a14:m>
                  <m:oMath xmlns:m="http://schemas.openxmlformats.org/officeDocument/2006/math">
                    <m:f>
                      <m:fPr>
                        <m:ctrlPr>
                          <a:rPr lang="en-US" altLang="zh-CN" sz="2400" i="1">
                            <a:latin typeface="Cambria Math" panose="02040503050406030204" pitchFamily="18" charset="0"/>
                          </a:rPr>
                        </m:ctrlPr>
                      </m:fPr>
                      <m:num>
                        <m:r>
                          <a:rPr lang="en-US" altLang="zh-CN" sz="2400" i="1">
                            <a:latin typeface="Cambria Math" panose="02040503050406030204" pitchFamily="18" charset="0"/>
                          </a:rPr>
                          <m:t>𝜕</m:t>
                        </m:r>
                        <m:r>
                          <a:rPr lang="en-US" altLang="zh-CN" sz="2400" i="1">
                            <a:latin typeface="Cambria Math" panose="02040503050406030204" pitchFamily="18" charset="0"/>
                          </a:rPr>
                          <m:t>(</m:t>
                        </m:r>
                        <m:r>
                          <a:rPr lang="zh-CN" altLang="en-US" sz="2400" i="1">
                            <a:latin typeface="Cambria Math" panose="02040503050406030204" pitchFamily="18" charset="0"/>
                          </a:rPr>
                          <m:t>𝜌</m:t>
                        </m:r>
                        <m:r>
                          <a:rPr lang="en-US" altLang="zh-CN" sz="2400" b="0" i="1" smtClean="0">
                            <a:latin typeface="Cambria Math" panose="02040503050406030204" pitchFamily="18" charset="0"/>
                          </a:rPr>
                          <m:t>𝑣</m:t>
                        </m:r>
                        <m:r>
                          <a:rPr lang="en-US" altLang="zh-CN" sz="2400" i="1">
                            <a:latin typeface="Cambria Math" panose="02040503050406030204" pitchFamily="18" charset="0"/>
                          </a:rPr>
                          <m:t>)</m:t>
                        </m:r>
                      </m:num>
                      <m:den>
                        <m:r>
                          <a:rPr lang="en-US" altLang="zh-CN" sz="2400" i="1">
                            <a:latin typeface="Cambria Math" panose="02040503050406030204" pitchFamily="18" charset="0"/>
                          </a:rPr>
                          <m:t>𝜕</m:t>
                        </m:r>
                        <m:r>
                          <a:rPr lang="en-US" altLang="zh-CN" sz="2400" b="0" i="1" smtClean="0">
                            <a:latin typeface="Cambria Math" panose="02040503050406030204" pitchFamily="18" charset="0"/>
                          </a:rPr>
                          <m:t>𝑦</m:t>
                        </m:r>
                      </m:den>
                    </m:f>
                  </m:oMath>
                </a14:m>
                <a:r>
                  <a:rPr lang="en-US" altLang="zh-CN" sz="2400" dirty="0" smtClean="0">
                    <a:latin typeface="Times New Roman" panose="02020603050405020304" pitchFamily="18" charset="0"/>
                    <a:cs typeface="Times New Roman" panose="02020603050405020304" pitchFamily="18" charset="0"/>
                  </a:rPr>
                  <a:t>+</a:t>
                </a:r>
                <a14:m>
                  <m:oMath xmlns:m="http://schemas.openxmlformats.org/officeDocument/2006/math">
                    <m:f>
                      <m:fPr>
                        <m:ctrlPr>
                          <a:rPr lang="en-US" altLang="zh-CN" sz="2400" i="1">
                            <a:latin typeface="Cambria Math" panose="02040503050406030204" pitchFamily="18" charset="0"/>
                          </a:rPr>
                        </m:ctrlPr>
                      </m:fPr>
                      <m:num>
                        <m:r>
                          <a:rPr lang="en-US" altLang="zh-CN" sz="2400" i="1">
                            <a:latin typeface="Cambria Math" panose="02040503050406030204" pitchFamily="18" charset="0"/>
                          </a:rPr>
                          <m:t>𝜕</m:t>
                        </m:r>
                        <m:r>
                          <a:rPr lang="en-US" altLang="zh-CN" sz="2400" i="1">
                            <a:latin typeface="Cambria Math" panose="02040503050406030204" pitchFamily="18" charset="0"/>
                          </a:rPr>
                          <m:t>(</m:t>
                        </m:r>
                        <m:r>
                          <a:rPr lang="zh-CN" altLang="en-US" sz="2400" i="1">
                            <a:latin typeface="Cambria Math" panose="02040503050406030204" pitchFamily="18" charset="0"/>
                          </a:rPr>
                          <m:t>𝜌</m:t>
                        </m:r>
                        <m:r>
                          <a:rPr lang="en-US" altLang="zh-CN" sz="2400" b="0" i="1" smtClean="0">
                            <a:latin typeface="Cambria Math" panose="02040503050406030204" pitchFamily="18" charset="0"/>
                          </a:rPr>
                          <m:t>𝑤</m:t>
                        </m:r>
                        <m:r>
                          <a:rPr lang="en-US" altLang="zh-CN" sz="2400" i="1">
                            <a:latin typeface="Cambria Math" panose="02040503050406030204" pitchFamily="18" charset="0"/>
                          </a:rPr>
                          <m:t>)</m:t>
                        </m:r>
                      </m:num>
                      <m:den>
                        <m:r>
                          <a:rPr lang="en-US" altLang="zh-CN" sz="2400" i="1">
                            <a:latin typeface="Cambria Math" panose="02040503050406030204" pitchFamily="18" charset="0"/>
                          </a:rPr>
                          <m:t>𝜕</m:t>
                        </m:r>
                        <m:r>
                          <a:rPr lang="en-US" altLang="zh-CN" sz="2400" b="0" i="1" smtClean="0">
                            <a:latin typeface="Cambria Math" panose="02040503050406030204" pitchFamily="18" charset="0"/>
                          </a:rPr>
                          <m:t>𝑧</m:t>
                        </m:r>
                      </m:den>
                    </m:f>
                    <m:r>
                      <a:rPr lang="en-US" altLang="zh-CN" sz="2400" b="0" i="0" smtClean="0">
                        <a:latin typeface="Cambria Math" panose="02040503050406030204" pitchFamily="18" charset="0"/>
                      </a:rPr>
                      <m:t>=0</m:t>
                    </m:r>
                  </m:oMath>
                </a14:m>
                <a:endParaRPr lang="en-US" altLang="zh-CN" sz="2400" dirty="0" smtClean="0">
                  <a:latin typeface="Times New Roman" panose="02020603050405020304" pitchFamily="18" charset="0"/>
                  <a:cs typeface="Times New Roman" panose="02020603050405020304" pitchFamily="18" charset="0"/>
                </a:endParaRPr>
              </a:p>
              <a:p>
                <a:pPr marL="0" indent="0">
                  <a:buNone/>
                </a:pPr>
                <a:r>
                  <a:rPr lang="zh-CN" altLang="en-US" dirty="0" smtClean="0"/>
                  <a:t>   也可以写成：</a:t>
                </a:r>
                <a14:m>
                  <m:oMath xmlns:m="http://schemas.openxmlformats.org/officeDocument/2006/math">
                    <m:f>
                      <m:fPr>
                        <m:ctrlPr>
                          <a:rPr lang="en-US" altLang="zh-CN" sz="2400" i="1">
                            <a:latin typeface="Cambria Math" panose="02040503050406030204" pitchFamily="18" charset="0"/>
                          </a:rPr>
                        </m:ctrlPr>
                      </m:fPr>
                      <m:num>
                        <m:r>
                          <a:rPr lang="en-US" altLang="zh-CN" sz="2400" i="1">
                            <a:latin typeface="Cambria Math" panose="02040503050406030204" pitchFamily="18" charset="0"/>
                          </a:rPr>
                          <m:t>𝜕</m:t>
                        </m:r>
                        <m:r>
                          <a:rPr lang="zh-CN" altLang="en-US" sz="2400" i="1">
                            <a:latin typeface="Cambria Math" panose="02040503050406030204" pitchFamily="18" charset="0"/>
                          </a:rPr>
                          <m:t>𝜌</m:t>
                        </m:r>
                      </m:num>
                      <m:den>
                        <m:r>
                          <a:rPr lang="en-US" altLang="zh-CN" sz="2400" i="1">
                            <a:latin typeface="Cambria Math" panose="02040503050406030204" pitchFamily="18" charset="0"/>
                          </a:rPr>
                          <m:t>𝜕</m:t>
                        </m:r>
                        <m:r>
                          <a:rPr lang="en-US" altLang="zh-CN" sz="2400" i="1">
                            <a:latin typeface="Cambria Math" panose="02040503050406030204" pitchFamily="18" charset="0"/>
                          </a:rPr>
                          <m:t>𝑡</m:t>
                        </m:r>
                      </m:den>
                    </m:f>
                    <m:r>
                      <a:rPr lang="en-US" altLang="zh-CN" sz="2400">
                        <a:latin typeface="Cambria Math" panose="02040503050406030204" pitchFamily="18" charset="0"/>
                      </a:rPr>
                      <m:t>+</m:t>
                    </m:r>
                    <m:r>
                      <m:rPr>
                        <m:sty m:val="p"/>
                      </m:rPr>
                      <a:rPr lang="en-US" altLang="zh-CN" sz="2400" b="0" i="0" smtClean="0">
                        <a:latin typeface="Cambria Math" panose="02040503050406030204" pitchFamily="18" charset="0"/>
                      </a:rPr>
                      <m:t>div</m:t>
                    </m:r>
                    <m:d>
                      <m:dPr>
                        <m:ctrlPr>
                          <a:rPr lang="en-US" altLang="zh-CN" sz="2400" b="0" i="1" smtClean="0">
                            <a:latin typeface="Cambria Math" panose="02040503050406030204" pitchFamily="18" charset="0"/>
                          </a:rPr>
                        </m:ctrlPr>
                      </m:dPr>
                      <m:e>
                        <m:r>
                          <a:rPr lang="el-GR" altLang="zh-CN" sz="2400" b="0" i="1" smtClean="0">
                            <a:latin typeface="Cambria Math" panose="02040503050406030204" pitchFamily="18" charset="0"/>
                            <a:ea typeface="Cambria Math" panose="02040503050406030204" pitchFamily="18" charset="0"/>
                          </a:rPr>
                          <m:t>𝜌</m:t>
                        </m:r>
                        <m:r>
                          <a:rPr lang="en-US" altLang="zh-CN" sz="2400" b="1" i="1" smtClean="0">
                            <a:latin typeface="Cambria Math" panose="02040503050406030204" pitchFamily="18" charset="0"/>
                            <a:ea typeface="Cambria Math" panose="02040503050406030204" pitchFamily="18" charset="0"/>
                          </a:rPr>
                          <m:t>𝒖</m:t>
                        </m:r>
                      </m:e>
                    </m:d>
                    <m:r>
                      <a:rPr lang="en-US" altLang="zh-CN" sz="2400">
                        <a:latin typeface="Cambria Math" panose="02040503050406030204" pitchFamily="18" charset="0"/>
                      </a:rPr>
                      <m:t>=0</m:t>
                    </m:r>
                  </m:oMath>
                </a14:m>
                <a:endParaRPr lang="en-US" altLang="zh-CN" sz="2400" dirty="0" smtClean="0">
                  <a:latin typeface="Times New Roman" panose="02020603050405020304" pitchFamily="18" charset="0"/>
                  <a:cs typeface="Times New Roman" panose="02020603050405020304" pitchFamily="18" charset="0"/>
                </a:endParaRPr>
              </a:p>
              <a:p>
                <a:r>
                  <a:rPr lang="zh-CN" altLang="en-US" dirty="0" smtClean="0"/>
                  <a:t>不可压缩流体：</a:t>
                </a:r>
                <a14:m>
                  <m:oMath xmlns:m="http://schemas.openxmlformats.org/officeDocument/2006/math">
                    <m:f>
                      <m:fPr>
                        <m:ctrlPr>
                          <a:rPr lang="en-US" altLang="zh-CN" sz="2400" i="1">
                            <a:latin typeface="Cambria Math" panose="02040503050406030204" pitchFamily="18" charset="0"/>
                          </a:rPr>
                        </m:ctrlPr>
                      </m:fPr>
                      <m:num>
                        <m:r>
                          <a:rPr lang="en-US" altLang="zh-CN" sz="2400" i="1">
                            <a:latin typeface="Cambria Math" panose="02040503050406030204" pitchFamily="18" charset="0"/>
                          </a:rPr>
                          <m:t>𝜕</m:t>
                        </m:r>
                        <m:r>
                          <a:rPr lang="en-US" altLang="zh-CN" sz="2400" i="1">
                            <a:latin typeface="Cambria Math" panose="02040503050406030204" pitchFamily="18" charset="0"/>
                          </a:rPr>
                          <m:t>𝑢</m:t>
                        </m:r>
                      </m:num>
                      <m:den>
                        <m:r>
                          <a:rPr lang="en-US" altLang="zh-CN" sz="2400" i="1">
                            <a:latin typeface="Cambria Math" panose="02040503050406030204" pitchFamily="18" charset="0"/>
                          </a:rPr>
                          <m:t>𝜕</m:t>
                        </m:r>
                        <m:r>
                          <a:rPr lang="en-US" altLang="zh-CN" sz="2400" i="1">
                            <a:latin typeface="Cambria Math" panose="02040503050406030204" pitchFamily="18" charset="0"/>
                          </a:rPr>
                          <m:t>𝑥</m:t>
                        </m:r>
                      </m:den>
                    </m:f>
                  </m:oMath>
                </a14:m>
                <a:r>
                  <a:rPr lang="en-US" altLang="zh-CN" sz="2400" dirty="0">
                    <a:latin typeface="Times New Roman" panose="02020603050405020304" pitchFamily="18" charset="0"/>
                    <a:cs typeface="Times New Roman" panose="02020603050405020304" pitchFamily="18" charset="0"/>
                  </a:rPr>
                  <a:t>+</a:t>
                </a:r>
                <a14:m>
                  <m:oMath xmlns:m="http://schemas.openxmlformats.org/officeDocument/2006/math">
                    <m:f>
                      <m:fPr>
                        <m:ctrlPr>
                          <a:rPr lang="en-US" altLang="zh-CN" sz="2400" i="1">
                            <a:latin typeface="Cambria Math" panose="02040503050406030204" pitchFamily="18" charset="0"/>
                          </a:rPr>
                        </m:ctrlPr>
                      </m:fPr>
                      <m:num>
                        <m:r>
                          <a:rPr lang="en-US" altLang="zh-CN" sz="2400" i="1">
                            <a:latin typeface="Cambria Math" panose="02040503050406030204" pitchFamily="18" charset="0"/>
                          </a:rPr>
                          <m:t>𝜕</m:t>
                        </m:r>
                        <m:r>
                          <a:rPr lang="en-US" altLang="zh-CN" sz="2400" i="1">
                            <a:latin typeface="Cambria Math" panose="02040503050406030204" pitchFamily="18" charset="0"/>
                          </a:rPr>
                          <m:t>𝑣</m:t>
                        </m:r>
                      </m:num>
                      <m:den>
                        <m:r>
                          <a:rPr lang="en-US" altLang="zh-CN" sz="2400" i="1">
                            <a:latin typeface="Cambria Math" panose="02040503050406030204" pitchFamily="18" charset="0"/>
                          </a:rPr>
                          <m:t>𝜕</m:t>
                        </m:r>
                        <m:r>
                          <a:rPr lang="en-US" altLang="zh-CN" sz="2400" i="1">
                            <a:latin typeface="Cambria Math" panose="02040503050406030204" pitchFamily="18" charset="0"/>
                          </a:rPr>
                          <m:t>𝑦</m:t>
                        </m:r>
                      </m:den>
                    </m:f>
                  </m:oMath>
                </a14:m>
                <a:r>
                  <a:rPr lang="en-US" altLang="zh-CN" sz="2400" dirty="0">
                    <a:latin typeface="Times New Roman" panose="02020603050405020304" pitchFamily="18" charset="0"/>
                    <a:cs typeface="Times New Roman" panose="02020603050405020304" pitchFamily="18" charset="0"/>
                  </a:rPr>
                  <a:t>+</a:t>
                </a:r>
                <a14:m>
                  <m:oMath xmlns:m="http://schemas.openxmlformats.org/officeDocument/2006/math">
                    <m:f>
                      <m:fPr>
                        <m:ctrlPr>
                          <a:rPr lang="en-US" altLang="zh-CN" sz="2400" i="1">
                            <a:latin typeface="Cambria Math" panose="02040503050406030204" pitchFamily="18" charset="0"/>
                          </a:rPr>
                        </m:ctrlPr>
                      </m:fPr>
                      <m:num>
                        <m:r>
                          <a:rPr lang="en-US" altLang="zh-CN" sz="2400" i="1">
                            <a:latin typeface="Cambria Math" panose="02040503050406030204" pitchFamily="18" charset="0"/>
                          </a:rPr>
                          <m:t>𝜕</m:t>
                        </m:r>
                        <m:r>
                          <a:rPr lang="en-US" altLang="zh-CN" sz="2400" i="1">
                            <a:latin typeface="Cambria Math" panose="02040503050406030204" pitchFamily="18" charset="0"/>
                          </a:rPr>
                          <m:t>𝑤</m:t>
                        </m:r>
                      </m:num>
                      <m:den>
                        <m:r>
                          <a:rPr lang="en-US" altLang="zh-CN" sz="2400" i="1">
                            <a:latin typeface="Cambria Math" panose="02040503050406030204" pitchFamily="18" charset="0"/>
                          </a:rPr>
                          <m:t>𝜕</m:t>
                        </m:r>
                        <m:r>
                          <a:rPr lang="en-US" altLang="zh-CN" sz="2400" i="1">
                            <a:latin typeface="Cambria Math" panose="02040503050406030204" pitchFamily="18" charset="0"/>
                          </a:rPr>
                          <m:t>𝑧</m:t>
                        </m:r>
                      </m:den>
                    </m:f>
                    <m:r>
                      <a:rPr lang="en-US" altLang="zh-CN" sz="2400">
                        <a:latin typeface="Cambria Math" panose="02040503050406030204" pitchFamily="18" charset="0"/>
                      </a:rPr>
                      <m:t>=0</m:t>
                    </m:r>
                  </m:oMath>
                </a14:m>
                <a:endParaRPr lang="en-US" altLang="zh-CN" sz="2400" dirty="0" smtClean="0">
                  <a:latin typeface="Times New Roman" panose="02020603050405020304" pitchFamily="18" charset="0"/>
                  <a:cs typeface="Times New Roman" panose="02020603050405020304" pitchFamily="18" charset="0"/>
                </a:endParaRPr>
              </a:p>
              <a:p>
                <a:r>
                  <a:rPr lang="zh-CN" altLang="en-US" dirty="0" smtClean="0"/>
                  <a:t>稳态流体：</a:t>
                </a:r>
                <a14:m>
                  <m:oMath xmlns:m="http://schemas.openxmlformats.org/officeDocument/2006/math">
                    <m:f>
                      <m:fPr>
                        <m:ctrlPr>
                          <a:rPr lang="en-US" altLang="zh-CN" sz="2400" i="1">
                            <a:latin typeface="Cambria Math" panose="02040503050406030204" pitchFamily="18" charset="0"/>
                          </a:rPr>
                        </m:ctrlPr>
                      </m:fPr>
                      <m:num>
                        <m:r>
                          <a:rPr lang="en-US" altLang="zh-CN" sz="2400" i="1">
                            <a:latin typeface="Cambria Math" panose="02040503050406030204" pitchFamily="18" charset="0"/>
                          </a:rPr>
                          <m:t>𝜕</m:t>
                        </m:r>
                        <m:r>
                          <a:rPr lang="en-US" altLang="zh-CN" sz="2400" i="1">
                            <a:latin typeface="Cambria Math" panose="02040503050406030204" pitchFamily="18" charset="0"/>
                          </a:rPr>
                          <m:t>(</m:t>
                        </m:r>
                        <m:r>
                          <a:rPr lang="zh-CN" altLang="en-US" sz="2400" i="1">
                            <a:latin typeface="Cambria Math" panose="02040503050406030204" pitchFamily="18" charset="0"/>
                          </a:rPr>
                          <m:t>𝜌</m:t>
                        </m:r>
                        <m:r>
                          <a:rPr lang="en-US" altLang="zh-CN" sz="2400" i="1">
                            <a:latin typeface="Cambria Math" panose="02040503050406030204" pitchFamily="18" charset="0"/>
                          </a:rPr>
                          <m:t>𝑢</m:t>
                        </m:r>
                        <m:r>
                          <a:rPr lang="en-US" altLang="zh-CN" sz="2400" i="1">
                            <a:latin typeface="Cambria Math" panose="02040503050406030204" pitchFamily="18" charset="0"/>
                          </a:rPr>
                          <m:t>)</m:t>
                        </m:r>
                      </m:num>
                      <m:den>
                        <m:r>
                          <a:rPr lang="en-US" altLang="zh-CN" sz="2400" i="1">
                            <a:latin typeface="Cambria Math" panose="02040503050406030204" pitchFamily="18" charset="0"/>
                          </a:rPr>
                          <m:t>𝜕</m:t>
                        </m:r>
                        <m:r>
                          <a:rPr lang="en-US" altLang="zh-CN" sz="2400" i="1">
                            <a:latin typeface="Cambria Math" panose="02040503050406030204" pitchFamily="18" charset="0"/>
                          </a:rPr>
                          <m:t>𝑥</m:t>
                        </m:r>
                      </m:den>
                    </m:f>
                  </m:oMath>
                </a14:m>
                <a:r>
                  <a:rPr lang="en-US" altLang="zh-CN" sz="2400" dirty="0">
                    <a:latin typeface="Times New Roman" panose="02020603050405020304" pitchFamily="18" charset="0"/>
                    <a:cs typeface="Times New Roman" panose="02020603050405020304" pitchFamily="18" charset="0"/>
                  </a:rPr>
                  <a:t>+</a:t>
                </a:r>
                <a14:m>
                  <m:oMath xmlns:m="http://schemas.openxmlformats.org/officeDocument/2006/math">
                    <m:f>
                      <m:fPr>
                        <m:ctrlPr>
                          <a:rPr lang="en-US" altLang="zh-CN" sz="2400" i="1">
                            <a:latin typeface="Cambria Math" panose="02040503050406030204" pitchFamily="18" charset="0"/>
                          </a:rPr>
                        </m:ctrlPr>
                      </m:fPr>
                      <m:num>
                        <m:r>
                          <a:rPr lang="en-US" altLang="zh-CN" sz="2400" i="1">
                            <a:latin typeface="Cambria Math" panose="02040503050406030204" pitchFamily="18" charset="0"/>
                          </a:rPr>
                          <m:t>𝜕</m:t>
                        </m:r>
                        <m:r>
                          <a:rPr lang="en-US" altLang="zh-CN" sz="2400" i="1">
                            <a:latin typeface="Cambria Math" panose="02040503050406030204" pitchFamily="18" charset="0"/>
                          </a:rPr>
                          <m:t>(</m:t>
                        </m:r>
                        <m:r>
                          <a:rPr lang="zh-CN" altLang="en-US" sz="2400" i="1">
                            <a:latin typeface="Cambria Math" panose="02040503050406030204" pitchFamily="18" charset="0"/>
                          </a:rPr>
                          <m:t>𝜌</m:t>
                        </m:r>
                        <m:r>
                          <a:rPr lang="en-US" altLang="zh-CN" sz="2400" i="1">
                            <a:latin typeface="Cambria Math" panose="02040503050406030204" pitchFamily="18" charset="0"/>
                          </a:rPr>
                          <m:t>𝑣</m:t>
                        </m:r>
                        <m:r>
                          <a:rPr lang="en-US" altLang="zh-CN" sz="2400" i="1">
                            <a:latin typeface="Cambria Math" panose="02040503050406030204" pitchFamily="18" charset="0"/>
                          </a:rPr>
                          <m:t>)</m:t>
                        </m:r>
                      </m:num>
                      <m:den>
                        <m:r>
                          <a:rPr lang="en-US" altLang="zh-CN" sz="2400" i="1">
                            <a:latin typeface="Cambria Math" panose="02040503050406030204" pitchFamily="18" charset="0"/>
                          </a:rPr>
                          <m:t>𝜕</m:t>
                        </m:r>
                        <m:r>
                          <a:rPr lang="en-US" altLang="zh-CN" sz="2400" i="1">
                            <a:latin typeface="Cambria Math" panose="02040503050406030204" pitchFamily="18" charset="0"/>
                          </a:rPr>
                          <m:t>𝑦</m:t>
                        </m:r>
                      </m:den>
                    </m:f>
                  </m:oMath>
                </a14:m>
                <a:r>
                  <a:rPr lang="en-US" altLang="zh-CN" sz="2400" dirty="0">
                    <a:latin typeface="Times New Roman" panose="02020603050405020304" pitchFamily="18" charset="0"/>
                    <a:cs typeface="Times New Roman" panose="02020603050405020304" pitchFamily="18" charset="0"/>
                  </a:rPr>
                  <a:t>+</a:t>
                </a:r>
                <a14:m>
                  <m:oMath xmlns:m="http://schemas.openxmlformats.org/officeDocument/2006/math">
                    <m:f>
                      <m:fPr>
                        <m:ctrlPr>
                          <a:rPr lang="en-US" altLang="zh-CN" sz="2400" i="1">
                            <a:latin typeface="Cambria Math" panose="02040503050406030204" pitchFamily="18" charset="0"/>
                          </a:rPr>
                        </m:ctrlPr>
                      </m:fPr>
                      <m:num>
                        <m:r>
                          <a:rPr lang="en-US" altLang="zh-CN" sz="2400" i="1">
                            <a:latin typeface="Cambria Math" panose="02040503050406030204" pitchFamily="18" charset="0"/>
                          </a:rPr>
                          <m:t>𝜕</m:t>
                        </m:r>
                        <m:r>
                          <a:rPr lang="en-US" altLang="zh-CN" sz="2400" i="1">
                            <a:latin typeface="Cambria Math" panose="02040503050406030204" pitchFamily="18" charset="0"/>
                          </a:rPr>
                          <m:t>(</m:t>
                        </m:r>
                        <m:r>
                          <a:rPr lang="zh-CN" altLang="en-US" sz="2400" i="1">
                            <a:latin typeface="Cambria Math" panose="02040503050406030204" pitchFamily="18" charset="0"/>
                          </a:rPr>
                          <m:t>𝜌</m:t>
                        </m:r>
                        <m:r>
                          <a:rPr lang="en-US" altLang="zh-CN" sz="2400" i="1">
                            <a:latin typeface="Cambria Math" panose="02040503050406030204" pitchFamily="18" charset="0"/>
                          </a:rPr>
                          <m:t>𝑤</m:t>
                        </m:r>
                        <m:r>
                          <a:rPr lang="en-US" altLang="zh-CN" sz="2400" i="1">
                            <a:latin typeface="Cambria Math" panose="02040503050406030204" pitchFamily="18" charset="0"/>
                          </a:rPr>
                          <m:t>)</m:t>
                        </m:r>
                      </m:num>
                      <m:den>
                        <m:r>
                          <a:rPr lang="en-US" altLang="zh-CN" sz="2400" i="1">
                            <a:latin typeface="Cambria Math" panose="02040503050406030204" pitchFamily="18" charset="0"/>
                          </a:rPr>
                          <m:t>𝜕</m:t>
                        </m:r>
                        <m:r>
                          <a:rPr lang="en-US" altLang="zh-CN" sz="2400" i="1">
                            <a:latin typeface="Cambria Math" panose="02040503050406030204" pitchFamily="18" charset="0"/>
                          </a:rPr>
                          <m:t>𝑧</m:t>
                        </m:r>
                      </m:den>
                    </m:f>
                    <m:r>
                      <a:rPr lang="en-US" altLang="zh-CN" sz="2400">
                        <a:latin typeface="Cambria Math" panose="02040503050406030204" pitchFamily="18" charset="0"/>
                      </a:rPr>
                      <m:t>=0</m:t>
                    </m:r>
                  </m:oMath>
                </a14:m>
                <a:endParaRPr lang="zh-CN" altLang="en-US" sz="2400" dirty="0">
                  <a:latin typeface="Times New Roman" panose="02020603050405020304" pitchFamily="18" charset="0"/>
                  <a:cs typeface="Times New Roman" panose="02020603050405020304" pitchFamily="18" charset="0"/>
                </a:endParaRPr>
              </a:p>
            </p:txBody>
          </p:sp>
        </mc:Choice>
        <mc:Fallback xmlns="">
          <p:sp>
            <p:nvSpPr>
              <p:cNvPr id="2" name="内容占位符 1"/>
              <p:cNvSpPr>
                <a:spLocks noGrp="1" noRot="1" noChangeAspect="1" noMove="1" noResize="1" noEditPoints="1" noAdjustHandles="1" noChangeArrowheads="1" noChangeShapeType="1" noTextEdit="1"/>
              </p:cNvSpPr>
              <p:nvPr>
                <p:ph sz="quarter" idx="10"/>
              </p:nvPr>
            </p:nvSpPr>
            <p:spPr>
              <a:xfrm>
                <a:off x="494025" y="1685678"/>
                <a:ext cx="8372163" cy="3658482"/>
              </a:xfrm>
              <a:blipFill>
                <a:blip r:embed="rId3"/>
                <a:stretch>
                  <a:fillRect l="-801" t="-833"/>
                </a:stretch>
              </a:blipFill>
            </p:spPr>
            <p:txBody>
              <a:bodyPr/>
              <a:lstStyle/>
              <a:p>
                <a:r>
                  <a:rPr lang="zh-CN" altLang="en-US">
                    <a:noFill/>
                  </a:rPr>
                  <a:t> </a:t>
                </a:r>
              </a:p>
            </p:txBody>
          </p:sp>
        </mc:Fallback>
      </mc:AlternateContent>
      <p:sp>
        <p:nvSpPr>
          <p:cNvPr id="3" name="标题 2"/>
          <p:cNvSpPr>
            <a:spLocks noGrp="1"/>
          </p:cNvSpPr>
          <p:nvPr>
            <p:ph type="title"/>
          </p:nvPr>
        </p:nvSpPr>
        <p:spPr/>
        <p:txBody>
          <a:bodyPr/>
          <a:lstStyle/>
          <a:p>
            <a:r>
              <a:rPr lang="zh-CN" altLang="en-US" dirty="0" smtClean="0"/>
              <a:t>流体动力学控制方程</a:t>
            </a:r>
            <a:r>
              <a:rPr lang="en-US" altLang="zh-CN" dirty="0" smtClean="0"/>
              <a:t>——</a:t>
            </a:r>
            <a:r>
              <a:rPr lang="zh-CN" altLang="en-US" dirty="0" smtClean="0"/>
              <a:t>质量守恒方程</a:t>
            </a:r>
            <a:endParaRPr lang="zh-CN" altLang="en-US" dirty="0"/>
          </a:p>
        </p:txBody>
      </p:sp>
    </p:spTree>
    <p:extLst>
      <p:ext uri="{BB962C8B-B14F-4D97-AF65-F5344CB8AC3E}">
        <p14:creationId xmlns:p14="http://schemas.microsoft.com/office/powerpoint/2010/main" val="39870652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内容占位符 1"/>
              <p:cNvSpPr>
                <a:spLocks noGrp="1"/>
              </p:cNvSpPr>
              <p:nvPr>
                <p:ph sz="quarter" idx="10"/>
              </p:nvPr>
            </p:nvSpPr>
            <p:spPr/>
            <p:txBody>
              <a:bodyPr>
                <a:normAutofit fontScale="92500"/>
              </a:bodyPr>
              <a:lstStyle/>
              <a:p>
                <a:r>
                  <a:rPr lang="zh-CN" altLang="en-US" sz="1600" dirty="0" smtClean="0"/>
                  <a:t>任何流动问题都</a:t>
                </a:r>
                <a:r>
                  <a:rPr lang="zh-CN" altLang="en-US" sz="1600" dirty="0" smtClean="0"/>
                  <a:t>满足动量守恒定律：微元体中流体的</a:t>
                </a:r>
                <a:r>
                  <a:rPr lang="zh-CN" altLang="en-US" sz="1600" dirty="0" smtClean="0">
                    <a:solidFill>
                      <a:srgbClr val="FF0000"/>
                    </a:solidFill>
                  </a:rPr>
                  <a:t>动量对时间的变化率</a:t>
                </a:r>
                <a:r>
                  <a:rPr lang="zh-CN" altLang="en-US" sz="1600" dirty="0" smtClean="0"/>
                  <a:t>等于外界作用在该微元体上的各种</a:t>
                </a:r>
                <a:r>
                  <a:rPr lang="zh-CN" altLang="en-US" sz="1600" dirty="0" smtClean="0">
                    <a:solidFill>
                      <a:srgbClr val="FF0000"/>
                    </a:solidFill>
                  </a:rPr>
                  <a:t>力</a:t>
                </a:r>
                <a:r>
                  <a:rPr lang="zh-CN" altLang="en-US" sz="1600" dirty="0" smtClean="0"/>
                  <a:t>之和。</a:t>
                </a:r>
                <a:endParaRPr lang="en-US" altLang="zh-CN" sz="1600" dirty="0" smtClean="0"/>
              </a:p>
              <a:p>
                <a:r>
                  <a:rPr lang="zh-CN" altLang="en-US" sz="1800" dirty="0" smtClean="0"/>
                  <a:t>任何流体：</a:t>
                </a:r>
                <a14:m>
                  <m:oMath xmlns:m="http://schemas.openxmlformats.org/officeDocument/2006/math">
                    <m:f>
                      <m:fPr>
                        <m:ctrlPr>
                          <a:rPr lang="en-US" altLang="zh-CN" sz="1800" i="1" smtClean="0">
                            <a:latin typeface="Cambria Math" panose="02040503050406030204" pitchFamily="18" charset="0"/>
                          </a:rPr>
                        </m:ctrlPr>
                      </m:fPr>
                      <m:num>
                        <m:r>
                          <a:rPr lang="en-US" altLang="zh-CN" sz="1800" i="1" smtClean="0">
                            <a:latin typeface="Cambria Math" panose="02040503050406030204" pitchFamily="18" charset="0"/>
                          </a:rPr>
                          <m:t>𝜕</m:t>
                        </m:r>
                        <m:r>
                          <a:rPr lang="en-US" altLang="zh-CN" sz="1800" b="0" i="1" smtClean="0">
                            <a:latin typeface="Cambria Math" panose="02040503050406030204" pitchFamily="18" charset="0"/>
                          </a:rPr>
                          <m:t>(</m:t>
                        </m:r>
                        <m:r>
                          <a:rPr lang="zh-CN" altLang="en-US" sz="1800" i="1" smtClean="0">
                            <a:latin typeface="Cambria Math" panose="02040503050406030204" pitchFamily="18" charset="0"/>
                          </a:rPr>
                          <m:t>𝜌</m:t>
                        </m:r>
                        <m:r>
                          <a:rPr lang="en-US" altLang="zh-CN" sz="1800" b="0" i="1" smtClean="0">
                            <a:latin typeface="Cambria Math" panose="02040503050406030204" pitchFamily="18" charset="0"/>
                          </a:rPr>
                          <m:t>𝑢</m:t>
                        </m:r>
                        <m:r>
                          <a:rPr lang="en-US" altLang="zh-CN" sz="1800" b="0" i="1" smtClean="0">
                            <a:latin typeface="Cambria Math" panose="02040503050406030204" pitchFamily="18" charset="0"/>
                          </a:rPr>
                          <m:t>)</m:t>
                        </m:r>
                      </m:num>
                      <m:den>
                        <m:r>
                          <a:rPr lang="en-US" altLang="zh-CN" sz="1800" i="1" smtClean="0">
                            <a:latin typeface="Cambria Math" panose="02040503050406030204" pitchFamily="18" charset="0"/>
                          </a:rPr>
                          <m:t>𝜕</m:t>
                        </m:r>
                        <m:r>
                          <a:rPr lang="en-US" altLang="zh-CN" sz="1800" b="0" i="1" smtClean="0">
                            <a:latin typeface="Cambria Math" panose="02040503050406030204" pitchFamily="18" charset="0"/>
                          </a:rPr>
                          <m:t>𝑡</m:t>
                        </m:r>
                      </m:den>
                    </m:f>
                    <m:r>
                      <a:rPr lang="en-US" altLang="zh-CN" sz="1800" b="0" i="1" smtClean="0">
                        <a:latin typeface="Cambria Math" panose="02040503050406030204" pitchFamily="18" charset="0"/>
                      </a:rPr>
                      <m:t>+</m:t>
                    </m:r>
                    <m:r>
                      <m:rPr>
                        <m:sty m:val="p"/>
                      </m:rPr>
                      <a:rPr lang="en-US" altLang="zh-CN" sz="1800" b="0" i="0" smtClean="0">
                        <a:latin typeface="Cambria Math" panose="02040503050406030204" pitchFamily="18" charset="0"/>
                      </a:rPr>
                      <m:t>div</m:t>
                    </m:r>
                    <m:d>
                      <m:dPr>
                        <m:ctrlPr>
                          <a:rPr lang="en-US" altLang="zh-CN" sz="1800" b="0" i="1" smtClean="0">
                            <a:latin typeface="Cambria Math" panose="02040503050406030204" pitchFamily="18" charset="0"/>
                          </a:rPr>
                        </m:ctrlPr>
                      </m:dPr>
                      <m:e>
                        <m:r>
                          <a:rPr lang="zh-CN" altLang="en-US" sz="1800" b="0" i="1" smtClean="0">
                            <a:latin typeface="Cambria Math" panose="02040503050406030204" pitchFamily="18" charset="0"/>
                          </a:rPr>
                          <m:t>𝜌</m:t>
                        </m:r>
                        <m:r>
                          <a:rPr lang="en-US" altLang="zh-CN" sz="1800" b="0" i="1" smtClean="0">
                            <a:latin typeface="Cambria Math" panose="02040503050406030204" pitchFamily="18" charset="0"/>
                          </a:rPr>
                          <m:t>𝑢</m:t>
                        </m:r>
                        <m:r>
                          <a:rPr lang="en-US" altLang="zh-CN" sz="1800" b="1" i="1" smtClean="0">
                            <a:latin typeface="Cambria Math" panose="02040503050406030204" pitchFamily="18" charset="0"/>
                          </a:rPr>
                          <m:t>𝒖</m:t>
                        </m:r>
                      </m:e>
                    </m:d>
                    <m:r>
                      <a:rPr lang="en-US" altLang="zh-CN" sz="1800" b="0" i="1" smtClean="0">
                        <a:latin typeface="Cambria Math" panose="02040503050406030204" pitchFamily="18" charset="0"/>
                      </a:rPr>
                      <m:t>=−</m:t>
                    </m:r>
                    <m:f>
                      <m:fPr>
                        <m:ctrlPr>
                          <a:rPr lang="en-US" altLang="zh-CN" sz="1800" b="0" i="1" smtClean="0">
                            <a:latin typeface="Cambria Math" panose="02040503050406030204" pitchFamily="18" charset="0"/>
                          </a:rPr>
                        </m:ctrlPr>
                      </m:fPr>
                      <m:num>
                        <m:r>
                          <a:rPr lang="en-US" altLang="zh-CN" sz="1800" b="0" i="1" smtClean="0">
                            <a:latin typeface="Cambria Math" panose="02040503050406030204" pitchFamily="18" charset="0"/>
                          </a:rPr>
                          <m:t>𝜕</m:t>
                        </m:r>
                        <m:r>
                          <a:rPr lang="en-US" altLang="zh-CN" sz="1800" b="0" i="1" smtClean="0">
                            <a:latin typeface="Cambria Math" panose="02040503050406030204" pitchFamily="18" charset="0"/>
                          </a:rPr>
                          <m:t>𝑝</m:t>
                        </m:r>
                      </m:num>
                      <m:den>
                        <m:r>
                          <a:rPr lang="en-US" altLang="zh-CN" sz="1800" b="0" i="1" smtClean="0">
                            <a:latin typeface="Cambria Math" panose="02040503050406030204" pitchFamily="18" charset="0"/>
                          </a:rPr>
                          <m:t>𝜕</m:t>
                        </m:r>
                        <m:r>
                          <a:rPr lang="en-US" altLang="zh-CN" sz="1800" b="0" i="1" smtClean="0">
                            <a:latin typeface="Cambria Math" panose="02040503050406030204" pitchFamily="18" charset="0"/>
                          </a:rPr>
                          <m:t>𝑥</m:t>
                        </m:r>
                      </m:den>
                    </m:f>
                    <m:r>
                      <a:rPr lang="en-US" altLang="zh-CN" sz="1800" b="0" i="1" smtClean="0">
                        <a:latin typeface="Cambria Math" panose="02040503050406030204" pitchFamily="18" charset="0"/>
                      </a:rPr>
                      <m:t>+</m:t>
                    </m:r>
                    <m:f>
                      <m:fPr>
                        <m:ctrlPr>
                          <a:rPr lang="en-US" altLang="zh-CN" sz="1800" b="0" i="1" smtClean="0">
                            <a:latin typeface="Cambria Math" panose="02040503050406030204" pitchFamily="18" charset="0"/>
                          </a:rPr>
                        </m:ctrlPr>
                      </m:fPr>
                      <m:num>
                        <m:r>
                          <a:rPr lang="en-US" altLang="zh-CN" sz="1800" b="0" i="1" smtClean="0">
                            <a:latin typeface="Cambria Math" panose="02040503050406030204" pitchFamily="18" charset="0"/>
                          </a:rPr>
                          <m:t>𝜕</m:t>
                        </m:r>
                        <m:sSub>
                          <m:sSubPr>
                            <m:ctrlPr>
                              <a:rPr lang="en-US" altLang="zh-CN" sz="1800" b="0" i="1" smtClean="0">
                                <a:latin typeface="Cambria Math" panose="02040503050406030204" pitchFamily="18" charset="0"/>
                              </a:rPr>
                            </m:ctrlPr>
                          </m:sSubPr>
                          <m:e>
                            <m:r>
                              <a:rPr lang="zh-CN" altLang="en-US" sz="1800" b="0" i="1" smtClean="0">
                                <a:latin typeface="Cambria Math" panose="02040503050406030204" pitchFamily="18" charset="0"/>
                              </a:rPr>
                              <m:t>𝜏</m:t>
                            </m:r>
                          </m:e>
                          <m:sub>
                            <m:r>
                              <a:rPr lang="en-US" altLang="zh-CN" sz="1800" b="0" i="1" smtClean="0">
                                <a:latin typeface="Cambria Math" panose="02040503050406030204" pitchFamily="18" charset="0"/>
                              </a:rPr>
                              <m:t>𝑥𝑥</m:t>
                            </m:r>
                          </m:sub>
                        </m:sSub>
                      </m:num>
                      <m:den>
                        <m:r>
                          <a:rPr lang="en-US" altLang="zh-CN" sz="1800" b="0" i="1" smtClean="0">
                            <a:latin typeface="Cambria Math" panose="02040503050406030204" pitchFamily="18" charset="0"/>
                          </a:rPr>
                          <m:t>𝜕</m:t>
                        </m:r>
                        <m:r>
                          <a:rPr lang="en-US" altLang="zh-CN" sz="1800" b="0" i="1" smtClean="0">
                            <a:latin typeface="Cambria Math" panose="02040503050406030204" pitchFamily="18" charset="0"/>
                          </a:rPr>
                          <m:t>𝑥</m:t>
                        </m:r>
                      </m:den>
                    </m:f>
                    <m:r>
                      <a:rPr lang="en-US" altLang="zh-CN" sz="1800" b="0" i="1" smtClean="0">
                        <a:latin typeface="Cambria Math" panose="02040503050406030204" pitchFamily="18" charset="0"/>
                      </a:rPr>
                      <m:t>+</m:t>
                    </m:r>
                    <m:f>
                      <m:fPr>
                        <m:ctrlPr>
                          <a:rPr lang="en-US" altLang="zh-CN" sz="1800" i="1">
                            <a:latin typeface="Cambria Math" panose="02040503050406030204" pitchFamily="18" charset="0"/>
                          </a:rPr>
                        </m:ctrlPr>
                      </m:fPr>
                      <m:num>
                        <m:r>
                          <a:rPr lang="en-US" altLang="zh-CN" sz="1800" i="1">
                            <a:latin typeface="Cambria Math" panose="02040503050406030204" pitchFamily="18" charset="0"/>
                          </a:rPr>
                          <m:t>𝜕</m:t>
                        </m:r>
                        <m:sSub>
                          <m:sSubPr>
                            <m:ctrlPr>
                              <a:rPr lang="en-US" altLang="zh-CN" sz="1800" i="1">
                                <a:latin typeface="Cambria Math" panose="02040503050406030204" pitchFamily="18" charset="0"/>
                              </a:rPr>
                            </m:ctrlPr>
                          </m:sSubPr>
                          <m:e>
                            <m:r>
                              <a:rPr lang="zh-CN" altLang="en-US" sz="1800" i="1">
                                <a:latin typeface="Cambria Math" panose="02040503050406030204" pitchFamily="18" charset="0"/>
                              </a:rPr>
                              <m:t>𝜏</m:t>
                            </m:r>
                          </m:e>
                          <m:sub>
                            <m:r>
                              <a:rPr lang="en-US" altLang="zh-CN" sz="1800" b="0" i="1" smtClean="0">
                                <a:latin typeface="Cambria Math" panose="02040503050406030204" pitchFamily="18" charset="0"/>
                              </a:rPr>
                              <m:t>𝑦𝑥</m:t>
                            </m:r>
                          </m:sub>
                        </m:sSub>
                      </m:num>
                      <m:den>
                        <m:r>
                          <a:rPr lang="en-US" altLang="zh-CN" sz="1800" i="1">
                            <a:latin typeface="Cambria Math" panose="02040503050406030204" pitchFamily="18" charset="0"/>
                          </a:rPr>
                          <m:t>𝜕</m:t>
                        </m:r>
                        <m:r>
                          <a:rPr lang="en-US" altLang="zh-CN" sz="1800" b="0" i="1" smtClean="0">
                            <a:latin typeface="Cambria Math" panose="02040503050406030204" pitchFamily="18" charset="0"/>
                          </a:rPr>
                          <m:t>𝑦</m:t>
                        </m:r>
                      </m:den>
                    </m:f>
                    <m:r>
                      <a:rPr lang="en-US" altLang="zh-CN" sz="1800" i="1">
                        <a:latin typeface="Cambria Math" panose="02040503050406030204" pitchFamily="18" charset="0"/>
                      </a:rPr>
                      <m:t>+</m:t>
                    </m:r>
                    <m:f>
                      <m:fPr>
                        <m:ctrlPr>
                          <a:rPr lang="en-US" altLang="zh-CN" sz="1800" i="1">
                            <a:latin typeface="Cambria Math" panose="02040503050406030204" pitchFamily="18" charset="0"/>
                          </a:rPr>
                        </m:ctrlPr>
                      </m:fPr>
                      <m:num>
                        <m:r>
                          <a:rPr lang="en-US" altLang="zh-CN" sz="1800" i="1">
                            <a:latin typeface="Cambria Math" panose="02040503050406030204" pitchFamily="18" charset="0"/>
                          </a:rPr>
                          <m:t>𝜕</m:t>
                        </m:r>
                        <m:sSub>
                          <m:sSubPr>
                            <m:ctrlPr>
                              <a:rPr lang="en-US" altLang="zh-CN" sz="1800" i="1">
                                <a:latin typeface="Cambria Math" panose="02040503050406030204" pitchFamily="18" charset="0"/>
                              </a:rPr>
                            </m:ctrlPr>
                          </m:sSubPr>
                          <m:e>
                            <m:r>
                              <a:rPr lang="zh-CN" altLang="en-US" sz="1800" i="1">
                                <a:latin typeface="Cambria Math" panose="02040503050406030204" pitchFamily="18" charset="0"/>
                              </a:rPr>
                              <m:t>𝜏</m:t>
                            </m:r>
                          </m:e>
                          <m:sub>
                            <m:r>
                              <a:rPr lang="en-US" altLang="zh-CN" sz="1800" b="0" i="1" smtClean="0">
                                <a:latin typeface="Cambria Math" panose="02040503050406030204" pitchFamily="18" charset="0"/>
                              </a:rPr>
                              <m:t>𝑧</m:t>
                            </m:r>
                            <m:r>
                              <a:rPr lang="en-US" altLang="zh-CN" sz="1800" i="1">
                                <a:latin typeface="Cambria Math" panose="02040503050406030204" pitchFamily="18" charset="0"/>
                              </a:rPr>
                              <m:t>𝑥</m:t>
                            </m:r>
                          </m:sub>
                        </m:sSub>
                      </m:num>
                      <m:den>
                        <m:r>
                          <a:rPr lang="en-US" altLang="zh-CN" sz="1800" i="1">
                            <a:latin typeface="Cambria Math" panose="02040503050406030204" pitchFamily="18" charset="0"/>
                          </a:rPr>
                          <m:t>𝜕</m:t>
                        </m:r>
                        <m:r>
                          <a:rPr lang="en-US" altLang="zh-CN" sz="1800" b="0" i="1" smtClean="0">
                            <a:latin typeface="Cambria Math" panose="02040503050406030204" pitchFamily="18" charset="0"/>
                          </a:rPr>
                          <m:t>𝑧</m:t>
                        </m:r>
                      </m:den>
                    </m:f>
                    <m:r>
                      <a:rPr lang="en-US" altLang="zh-CN" sz="1800" b="0" i="1" smtClean="0">
                        <a:latin typeface="Cambria Math" panose="02040503050406030204" pitchFamily="18" charset="0"/>
                      </a:rPr>
                      <m:t>+</m:t>
                    </m:r>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𝐹</m:t>
                        </m:r>
                      </m:e>
                      <m:sub>
                        <m:r>
                          <a:rPr lang="en-US" altLang="zh-CN" sz="1800" b="0" i="1" smtClean="0">
                            <a:latin typeface="Cambria Math" panose="02040503050406030204" pitchFamily="18" charset="0"/>
                          </a:rPr>
                          <m:t>𝑥</m:t>
                        </m:r>
                      </m:sub>
                    </m:sSub>
                  </m:oMath>
                </a14:m>
                <a:endParaRPr lang="en-US" altLang="zh-CN" sz="1800" dirty="0" smtClean="0"/>
              </a:p>
              <a:p>
                <a:r>
                  <a:rPr lang="en-US" altLang="zh-CN" sz="1800" dirty="0" smtClean="0"/>
                  <a:t>                  </a:t>
                </a:r>
                <a14:m>
                  <m:oMath xmlns:m="http://schemas.openxmlformats.org/officeDocument/2006/math">
                    <m:f>
                      <m:fPr>
                        <m:ctrlPr>
                          <a:rPr lang="en-US" altLang="zh-CN" sz="1800" i="1">
                            <a:latin typeface="Cambria Math" panose="02040503050406030204" pitchFamily="18" charset="0"/>
                          </a:rPr>
                        </m:ctrlPr>
                      </m:fPr>
                      <m:num>
                        <m:r>
                          <a:rPr lang="en-US" altLang="zh-CN" sz="1800" i="1">
                            <a:latin typeface="Cambria Math" panose="02040503050406030204" pitchFamily="18" charset="0"/>
                          </a:rPr>
                          <m:t>𝜕</m:t>
                        </m:r>
                        <m:r>
                          <a:rPr lang="en-US" altLang="zh-CN" sz="1800" i="1">
                            <a:latin typeface="Cambria Math" panose="02040503050406030204" pitchFamily="18" charset="0"/>
                          </a:rPr>
                          <m:t>(</m:t>
                        </m:r>
                        <m:r>
                          <a:rPr lang="zh-CN" altLang="en-US" sz="1800" i="1">
                            <a:latin typeface="Cambria Math" panose="02040503050406030204" pitchFamily="18" charset="0"/>
                          </a:rPr>
                          <m:t>𝜌</m:t>
                        </m:r>
                        <m:r>
                          <a:rPr lang="en-US" altLang="zh-CN" sz="1800" b="0" i="1" smtClean="0">
                            <a:latin typeface="Cambria Math" panose="02040503050406030204" pitchFamily="18" charset="0"/>
                          </a:rPr>
                          <m:t>𝑣</m:t>
                        </m:r>
                        <m:r>
                          <a:rPr lang="en-US" altLang="zh-CN" sz="1800" i="1">
                            <a:latin typeface="Cambria Math" panose="02040503050406030204" pitchFamily="18" charset="0"/>
                          </a:rPr>
                          <m:t>)</m:t>
                        </m:r>
                      </m:num>
                      <m:den>
                        <m:r>
                          <a:rPr lang="en-US" altLang="zh-CN" sz="1800" i="1">
                            <a:latin typeface="Cambria Math" panose="02040503050406030204" pitchFamily="18" charset="0"/>
                          </a:rPr>
                          <m:t>𝜕</m:t>
                        </m:r>
                        <m:r>
                          <a:rPr lang="en-US" altLang="zh-CN" sz="1800" i="1">
                            <a:latin typeface="Cambria Math" panose="02040503050406030204" pitchFamily="18" charset="0"/>
                          </a:rPr>
                          <m:t>𝑡</m:t>
                        </m:r>
                      </m:den>
                    </m:f>
                    <m:r>
                      <a:rPr lang="en-US" altLang="zh-CN" sz="1800" i="1">
                        <a:latin typeface="Cambria Math" panose="02040503050406030204" pitchFamily="18" charset="0"/>
                      </a:rPr>
                      <m:t>+</m:t>
                    </m:r>
                    <m:r>
                      <m:rPr>
                        <m:sty m:val="p"/>
                      </m:rPr>
                      <a:rPr lang="en-US" altLang="zh-CN" sz="1800" i="0">
                        <a:latin typeface="Cambria Math" panose="02040503050406030204" pitchFamily="18" charset="0"/>
                      </a:rPr>
                      <m:t>div</m:t>
                    </m:r>
                    <m:d>
                      <m:dPr>
                        <m:ctrlPr>
                          <a:rPr lang="en-US" altLang="zh-CN" sz="1800" i="1">
                            <a:latin typeface="Cambria Math" panose="02040503050406030204" pitchFamily="18" charset="0"/>
                          </a:rPr>
                        </m:ctrlPr>
                      </m:dPr>
                      <m:e>
                        <m:r>
                          <a:rPr lang="zh-CN" altLang="en-US" sz="1800" i="1">
                            <a:latin typeface="Cambria Math" panose="02040503050406030204" pitchFamily="18" charset="0"/>
                          </a:rPr>
                          <m:t>𝜌</m:t>
                        </m:r>
                        <m:r>
                          <a:rPr lang="en-US" altLang="zh-CN" sz="1800" b="0" i="1" smtClean="0">
                            <a:latin typeface="Cambria Math" panose="02040503050406030204" pitchFamily="18" charset="0"/>
                          </a:rPr>
                          <m:t>𝑣</m:t>
                        </m:r>
                        <m:r>
                          <a:rPr lang="en-US" altLang="zh-CN" sz="1800" b="1" i="1">
                            <a:latin typeface="Cambria Math" panose="02040503050406030204" pitchFamily="18" charset="0"/>
                          </a:rPr>
                          <m:t>𝒖</m:t>
                        </m:r>
                      </m:e>
                    </m:d>
                    <m:r>
                      <a:rPr lang="en-US" altLang="zh-CN" sz="1800" i="1">
                        <a:latin typeface="Cambria Math" panose="02040503050406030204" pitchFamily="18" charset="0"/>
                      </a:rPr>
                      <m:t>=−</m:t>
                    </m:r>
                    <m:f>
                      <m:fPr>
                        <m:ctrlPr>
                          <a:rPr lang="en-US" altLang="zh-CN" sz="1800" i="1">
                            <a:latin typeface="Cambria Math" panose="02040503050406030204" pitchFamily="18" charset="0"/>
                          </a:rPr>
                        </m:ctrlPr>
                      </m:fPr>
                      <m:num>
                        <m:r>
                          <a:rPr lang="en-US" altLang="zh-CN" sz="1800" i="1">
                            <a:latin typeface="Cambria Math" panose="02040503050406030204" pitchFamily="18" charset="0"/>
                          </a:rPr>
                          <m:t>𝜕</m:t>
                        </m:r>
                        <m:r>
                          <a:rPr lang="en-US" altLang="zh-CN" sz="1800" i="1">
                            <a:latin typeface="Cambria Math" panose="02040503050406030204" pitchFamily="18" charset="0"/>
                          </a:rPr>
                          <m:t>𝑝</m:t>
                        </m:r>
                      </m:num>
                      <m:den>
                        <m:r>
                          <a:rPr lang="en-US" altLang="zh-CN" sz="1800" i="1">
                            <a:latin typeface="Cambria Math" panose="02040503050406030204" pitchFamily="18" charset="0"/>
                          </a:rPr>
                          <m:t>𝜕</m:t>
                        </m:r>
                        <m:r>
                          <a:rPr lang="en-US" altLang="zh-CN" sz="1800" b="0" i="1" smtClean="0">
                            <a:latin typeface="Cambria Math" panose="02040503050406030204" pitchFamily="18" charset="0"/>
                          </a:rPr>
                          <m:t>𝑦</m:t>
                        </m:r>
                      </m:den>
                    </m:f>
                    <m:r>
                      <a:rPr lang="en-US" altLang="zh-CN" sz="1800" i="1">
                        <a:latin typeface="Cambria Math" panose="02040503050406030204" pitchFamily="18" charset="0"/>
                      </a:rPr>
                      <m:t>+</m:t>
                    </m:r>
                    <m:f>
                      <m:fPr>
                        <m:ctrlPr>
                          <a:rPr lang="en-US" altLang="zh-CN" sz="1800" i="1">
                            <a:latin typeface="Cambria Math" panose="02040503050406030204" pitchFamily="18" charset="0"/>
                          </a:rPr>
                        </m:ctrlPr>
                      </m:fPr>
                      <m:num>
                        <m:r>
                          <a:rPr lang="en-US" altLang="zh-CN" sz="1800" i="1">
                            <a:latin typeface="Cambria Math" panose="02040503050406030204" pitchFamily="18" charset="0"/>
                          </a:rPr>
                          <m:t>𝜕</m:t>
                        </m:r>
                        <m:sSub>
                          <m:sSubPr>
                            <m:ctrlPr>
                              <a:rPr lang="en-US" altLang="zh-CN" sz="1800" i="1" smtClean="0">
                                <a:latin typeface="Cambria Math" panose="02040503050406030204" pitchFamily="18" charset="0"/>
                              </a:rPr>
                            </m:ctrlPr>
                          </m:sSubPr>
                          <m:e>
                            <m:r>
                              <a:rPr lang="zh-CN" altLang="en-US" sz="1800" i="1">
                                <a:latin typeface="Cambria Math" panose="02040503050406030204" pitchFamily="18" charset="0"/>
                              </a:rPr>
                              <m:t>𝜏</m:t>
                            </m:r>
                          </m:e>
                          <m:sub>
                            <m:r>
                              <a:rPr lang="en-US" altLang="zh-CN" sz="1800" i="1">
                                <a:latin typeface="Cambria Math" panose="02040503050406030204" pitchFamily="18" charset="0"/>
                              </a:rPr>
                              <m:t>𝑥</m:t>
                            </m:r>
                            <m:r>
                              <a:rPr lang="en-US" altLang="zh-CN" sz="1800" b="0" i="1" smtClean="0">
                                <a:latin typeface="Cambria Math" panose="02040503050406030204" pitchFamily="18" charset="0"/>
                              </a:rPr>
                              <m:t>𝑦</m:t>
                            </m:r>
                          </m:sub>
                        </m:sSub>
                      </m:num>
                      <m:den>
                        <m:r>
                          <a:rPr lang="en-US" altLang="zh-CN" sz="1800" i="1">
                            <a:latin typeface="Cambria Math" panose="02040503050406030204" pitchFamily="18" charset="0"/>
                          </a:rPr>
                          <m:t>𝜕</m:t>
                        </m:r>
                        <m:r>
                          <a:rPr lang="en-US" altLang="zh-CN" sz="1800" i="1">
                            <a:latin typeface="Cambria Math" panose="02040503050406030204" pitchFamily="18" charset="0"/>
                          </a:rPr>
                          <m:t>𝑥</m:t>
                        </m:r>
                      </m:den>
                    </m:f>
                    <m:r>
                      <a:rPr lang="en-US" altLang="zh-CN" sz="1800" i="1">
                        <a:latin typeface="Cambria Math" panose="02040503050406030204" pitchFamily="18" charset="0"/>
                      </a:rPr>
                      <m:t>+</m:t>
                    </m:r>
                    <m:f>
                      <m:fPr>
                        <m:ctrlPr>
                          <a:rPr lang="en-US" altLang="zh-CN" sz="1800" i="1">
                            <a:latin typeface="Cambria Math" panose="02040503050406030204" pitchFamily="18" charset="0"/>
                          </a:rPr>
                        </m:ctrlPr>
                      </m:fPr>
                      <m:num>
                        <m:r>
                          <a:rPr lang="en-US" altLang="zh-CN" sz="1800" i="1">
                            <a:latin typeface="Cambria Math" panose="02040503050406030204" pitchFamily="18" charset="0"/>
                          </a:rPr>
                          <m:t>𝜕</m:t>
                        </m:r>
                        <m:sSub>
                          <m:sSubPr>
                            <m:ctrlPr>
                              <a:rPr lang="en-US" altLang="zh-CN" sz="1800" i="1">
                                <a:latin typeface="Cambria Math" panose="02040503050406030204" pitchFamily="18" charset="0"/>
                              </a:rPr>
                            </m:ctrlPr>
                          </m:sSubPr>
                          <m:e>
                            <m:r>
                              <a:rPr lang="zh-CN" altLang="en-US" sz="1800" i="1">
                                <a:latin typeface="Cambria Math" panose="02040503050406030204" pitchFamily="18" charset="0"/>
                              </a:rPr>
                              <m:t>𝜏</m:t>
                            </m:r>
                          </m:e>
                          <m:sub>
                            <m:r>
                              <a:rPr lang="en-US" altLang="zh-CN" sz="1800" i="1">
                                <a:latin typeface="Cambria Math" panose="02040503050406030204" pitchFamily="18" charset="0"/>
                              </a:rPr>
                              <m:t>𝑦</m:t>
                            </m:r>
                            <m:r>
                              <a:rPr lang="en-US" altLang="zh-CN" sz="1800" b="0" i="1" smtClean="0">
                                <a:latin typeface="Cambria Math" panose="02040503050406030204" pitchFamily="18" charset="0"/>
                              </a:rPr>
                              <m:t>𝑦</m:t>
                            </m:r>
                          </m:sub>
                        </m:sSub>
                      </m:num>
                      <m:den>
                        <m:r>
                          <a:rPr lang="en-US" altLang="zh-CN" sz="1800" i="1">
                            <a:latin typeface="Cambria Math" panose="02040503050406030204" pitchFamily="18" charset="0"/>
                          </a:rPr>
                          <m:t>𝜕</m:t>
                        </m:r>
                        <m:r>
                          <a:rPr lang="en-US" altLang="zh-CN" sz="1800" i="1">
                            <a:latin typeface="Cambria Math" panose="02040503050406030204" pitchFamily="18" charset="0"/>
                          </a:rPr>
                          <m:t>𝑦</m:t>
                        </m:r>
                      </m:den>
                    </m:f>
                    <m:r>
                      <a:rPr lang="en-US" altLang="zh-CN" sz="1800" i="1">
                        <a:latin typeface="Cambria Math" panose="02040503050406030204" pitchFamily="18" charset="0"/>
                      </a:rPr>
                      <m:t>+</m:t>
                    </m:r>
                    <m:f>
                      <m:fPr>
                        <m:ctrlPr>
                          <a:rPr lang="en-US" altLang="zh-CN" sz="1800" i="1">
                            <a:latin typeface="Cambria Math" panose="02040503050406030204" pitchFamily="18" charset="0"/>
                          </a:rPr>
                        </m:ctrlPr>
                      </m:fPr>
                      <m:num>
                        <m:r>
                          <a:rPr lang="en-US" altLang="zh-CN" sz="1800" i="1">
                            <a:latin typeface="Cambria Math" panose="02040503050406030204" pitchFamily="18" charset="0"/>
                          </a:rPr>
                          <m:t>𝜕</m:t>
                        </m:r>
                        <m:sSub>
                          <m:sSubPr>
                            <m:ctrlPr>
                              <a:rPr lang="en-US" altLang="zh-CN" sz="1800" i="1">
                                <a:latin typeface="Cambria Math" panose="02040503050406030204" pitchFamily="18" charset="0"/>
                              </a:rPr>
                            </m:ctrlPr>
                          </m:sSubPr>
                          <m:e>
                            <m:r>
                              <a:rPr lang="zh-CN" altLang="en-US" sz="1800" i="1">
                                <a:latin typeface="Cambria Math" panose="02040503050406030204" pitchFamily="18" charset="0"/>
                              </a:rPr>
                              <m:t>𝜏</m:t>
                            </m:r>
                          </m:e>
                          <m:sub>
                            <m:r>
                              <a:rPr lang="en-US" altLang="zh-CN" sz="1800" i="1">
                                <a:latin typeface="Cambria Math" panose="02040503050406030204" pitchFamily="18" charset="0"/>
                              </a:rPr>
                              <m:t>𝑧</m:t>
                            </m:r>
                            <m:r>
                              <a:rPr lang="en-US" altLang="zh-CN" sz="1800" b="0" i="1" smtClean="0">
                                <a:latin typeface="Cambria Math" panose="02040503050406030204" pitchFamily="18" charset="0"/>
                              </a:rPr>
                              <m:t>𝑦</m:t>
                            </m:r>
                          </m:sub>
                        </m:sSub>
                      </m:num>
                      <m:den>
                        <m:r>
                          <a:rPr lang="en-US" altLang="zh-CN" sz="1800" i="1">
                            <a:latin typeface="Cambria Math" panose="02040503050406030204" pitchFamily="18" charset="0"/>
                          </a:rPr>
                          <m:t>𝜕</m:t>
                        </m:r>
                        <m:r>
                          <a:rPr lang="en-US" altLang="zh-CN" sz="1800" i="1">
                            <a:latin typeface="Cambria Math" panose="02040503050406030204" pitchFamily="18" charset="0"/>
                          </a:rPr>
                          <m:t>𝑧</m:t>
                        </m:r>
                      </m:den>
                    </m:f>
                    <m:r>
                      <a:rPr lang="en-US" altLang="zh-CN" sz="1800" i="1">
                        <a:latin typeface="Cambria Math" panose="02040503050406030204" pitchFamily="18" charset="0"/>
                      </a:rPr>
                      <m:t>+</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𝐹</m:t>
                        </m:r>
                      </m:e>
                      <m:sub>
                        <m:r>
                          <a:rPr lang="en-US" altLang="zh-CN" sz="1800" b="0" i="1" smtClean="0">
                            <a:latin typeface="Cambria Math" panose="02040503050406030204" pitchFamily="18" charset="0"/>
                          </a:rPr>
                          <m:t>𝑦</m:t>
                        </m:r>
                      </m:sub>
                    </m:sSub>
                  </m:oMath>
                </a14:m>
                <a:endParaRPr lang="en-US" altLang="zh-CN" sz="1800" dirty="0" smtClean="0"/>
              </a:p>
              <a:p>
                <a:r>
                  <a:rPr lang="en-US" altLang="zh-CN" sz="1800" dirty="0" smtClean="0"/>
                  <a:t>                 </a:t>
                </a:r>
                <a14:m>
                  <m:oMath xmlns:m="http://schemas.openxmlformats.org/officeDocument/2006/math">
                    <m:f>
                      <m:fPr>
                        <m:ctrlPr>
                          <a:rPr lang="en-US" altLang="zh-CN" sz="1800" i="1">
                            <a:latin typeface="Cambria Math" panose="02040503050406030204" pitchFamily="18" charset="0"/>
                          </a:rPr>
                        </m:ctrlPr>
                      </m:fPr>
                      <m:num>
                        <m:r>
                          <a:rPr lang="en-US" altLang="zh-CN" sz="1800" i="1">
                            <a:latin typeface="Cambria Math" panose="02040503050406030204" pitchFamily="18" charset="0"/>
                          </a:rPr>
                          <m:t>𝜕</m:t>
                        </m:r>
                        <m:r>
                          <a:rPr lang="en-US" altLang="zh-CN" sz="1800" i="1">
                            <a:latin typeface="Cambria Math" panose="02040503050406030204" pitchFamily="18" charset="0"/>
                          </a:rPr>
                          <m:t>(</m:t>
                        </m:r>
                        <m:r>
                          <a:rPr lang="zh-CN" altLang="en-US" sz="1800" i="1">
                            <a:latin typeface="Cambria Math" panose="02040503050406030204" pitchFamily="18" charset="0"/>
                          </a:rPr>
                          <m:t>𝜌</m:t>
                        </m:r>
                        <m:r>
                          <a:rPr lang="en-US" altLang="zh-CN" sz="1800" b="0" i="1" smtClean="0">
                            <a:latin typeface="Cambria Math" panose="02040503050406030204" pitchFamily="18" charset="0"/>
                          </a:rPr>
                          <m:t>𝑤</m:t>
                        </m:r>
                        <m:r>
                          <a:rPr lang="en-US" altLang="zh-CN" sz="1800" i="1">
                            <a:latin typeface="Cambria Math" panose="02040503050406030204" pitchFamily="18" charset="0"/>
                          </a:rPr>
                          <m:t>)</m:t>
                        </m:r>
                      </m:num>
                      <m:den>
                        <m:r>
                          <a:rPr lang="en-US" altLang="zh-CN" sz="1800" i="1">
                            <a:latin typeface="Cambria Math" panose="02040503050406030204" pitchFamily="18" charset="0"/>
                          </a:rPr>
                          <m:t>𝜕</m:t>
                        </m:r>
                        <m:r>
                          <a:rPr lang="en-US" altLang="zh-CN" sz="1800" i="1">
                            <a:latin typeface="Cambria Math" panose="02040503050406030204" pitchFamily="18" charset="0"/>
                          </a:rPr>
                          <m:t>𝑡</m:t>
                        </m:r>
                      </m:den>
                    </m:f>
                    <m:r>
                      <a:rPr lang="en-US" altLang="zh-CN" sz="1800" i="1">
                        <a:latin typeface="Cambria Math" panose="02040503050406030204" pitchFamily="18" charset="0"/>
                      </a:rPr>
                      <m:t>+</m:t>
                    </m:r>
                    <m:r>
                      <m:rPr>
                        <m:sty m:val="p"/>
                      </m:rPr>
                      <a:rPr lang="en-US" altLang="zh-CN" sz="1800" i="0">
                        <a:latin typeface="Cambria Math" panose="02040503050406030204" pitchFamily="18" charset="0"/>
                      </a:rPr>
                      <m:t>div</m:t>
                    </m:r>
                    <m:d>
                      <m:dPr>
                        <m:ctrlPr>
                          <a:rPr lang="en-US" altLang="zh-CN" sz="1800" i="1">
                            <a:latin typeface="Cambria Math" panose="02040503050406030204" pitchFamily="18" charset="0"/>
                          </a:rPr>
                        </m:ctrlPr>
                      </m:dPr>
                      <m:e>
                        <m:r>
                          <a:rPr lang="zh-CN" altLang="en-US" sz="1800" i="1">
                            <a:latin typeface="Cambria Math" panose="02040503050406030204" pitchFamily="18" charset="0"/>
                          </a:rPr>
                          <m:t>𝜌</m:t>
                        </m:r>
                        <m:r>
                          <a:rPr lang="en-US" altLang="zh-CN" sz="1800" b="0" i="1" smtClean="0">
                            <a:latin typeface="Cambria Math" panose="02040503050406030204" pitchFamily="18" charset="0"/>
                          </a:rPr>
                          <m:t>𝑤</m:t>
                        </m:r>
                        <m:r>
                          <a:rPr lang="en-US" altLang="zh-CN" sz="1800" b="1" i="1">
                            <a:latin typeface="Cambria Math" panose="02040503050406030204" pitchFamily="18" charset="0"/>
                          </a:rPr>
                          <m:t>𝒖</m:t>
                        </m:r>
                      </m:e>
                    </m:d>
                    <m:r>
                      <a:rPr lang="en-US" altLang="zh-CN" sz="1800" i="1">
                        <a:latin typeface="Cambria Math" panose="02040503050406030204" pitchFamily="18" charset="0"/>
                      </a:rPr>
                      <m:t>=−</m:t>
                    </m:r>
                    <m:f>
                      <m:fPr>
                        <m:ctrlPr>
                          <a:rPr lang="en-US" altLang="zh-CN" sz="1800" i="1">
                            <a:latin typeface="Cambria Math" panose="02040503050406030204" pitchFamily="18" charset="0"/>
                          </a:rPr>
                        </m:ctrlPr>
                      </m:fPr>
                      <m:num>
                        <m:r>
                          <a:rPr lang="en-US" altLang="zh-CN" sz="1800" i="1">
                            <a:latin typeface="Cambria Math" panose="02040503050406030204" pitchFamily="18" charset="0"/>
                          </a:rPr>
                          <m:t>𝜕</m:t>
                        </m:r>
                        <m:r>
                          <a:rPr lang="en-US" altLang="zh-CN" sz="1800" i="1">
                            <a:latin typeface="Cambria Math" panose="02040503050406030204" pitchFamily="18" charset="0"/>
                          </a:rPr>
                          <m:t>𝑝</m:t>
                        </m:r>
                      </m:num>
                      <m:den>
                        <m:r>
                          <a:rPr lang="en-US" altLang="zh-CN" sz="1800" i="1">
                            <a:latin typeface="Cambria Math" panose="02040503050406030204" pitchFamily="18" charset="0"/>
                          </a:rPr>
                          <m:t>𝜕</m:t>
                        </m:r>
                        <m:r>
                          <a:rPr lang="en-US" altLang="zh-CN" sz="1800" b="0" i="1" smtClean="0">
                            <a:latin typeface="Cambria Math" panose="02040503050406030204" pitchFamily="18" charset="0"/>
                          </a:rPr>
                          <m:t>𝑧</m:t>
                        </m:r>
                      </m:den>
                    </m:f>
                    <m:r>
                      <a:rPr lang="en-US" altLang="zh-CN" sz="1800" i="1">
                        <a:latin typeface="Cambria Math" panose="02040503050406030204" pitchFamily="18" charset="0"/>
                      </a:rPr>
                      <m:t>+</m:t>
                    </m:r>
                    <m:f>
                      <m:fPr>
                        <m:ctrlPr>
                          <a:rPr lang="en-US" altLang="zh-CN" sz="1800" i="1">
                            <a:latin typeface="Cambria Math" panose="02040503050406030204" pitchFamily="18" charset="0"/>
                          </a:rPr>
                        </m:ctrlPr>
                      </m:fPr>
                      <m:num>
                        <m:r>
                          <a:rPr lang="en-US" altLang="zh-CN" sz="1800" i="1">
                            <a:latin typeface="Cambria Math" panose="02040503050406030204" pitchFamily="18" charset="0"/>
                          </a:rPr>
                          <m:t>𝜕</m:t>
                        </m:r>
                        <m:sSub>
                          <m:sSubPr>
                            <m:ctrlPr>
                              <a:rPr lang="en-US" altLang="zh-CN" sz="1800" i="1">
                                <a:latin typeface="Cambria Math" panose="02040503050406030204" pitchFamily="18" charset="0"/>
                              </a:rPr>
                            </m:ctrlPr>
                          </m:sSubPr>
                          <m:e>
                            <m:r>
                              <a:rPr lang="zh-CN" altLang="en-US" sz="1800" i="1">
                                <a:latin typeface="Cambria Math" panose="02040503050406030204" pitchFamily="18" charset="0"/>
                              </a:rPr>
                              <m:t>𝜏</m:t>
                            </m:r>
                          </m:e>
                          <m:sub>
                            <m:r>
                              <a:rPr lang="en-US" altLang="zh-CN" sz="1800" i="1">
                                <a:latin typeface="Cambria Math" panose="02040503050406030204" pitchFamily="18" charset="0"/>
                              </a:rPr>
                              <m:t>𝑥</m:t>
                            </m:r>
                            <m:r>
                              <a:rPr lang="en-US" altLang="zh-CN" sz="1800" b="0" i="1" smtClean="0">
                                <a:latin typeface="Cambria Math" panose="02040503050406030204" pitchFamily="18" charset="0"/>
                              </a:rPr>
                              <m:t>𝑧</m:t>
                            </m:r>
                          </m:sub>
                        </m:sSub>
                      </m:num>
                      <m:den>
                        <m:r>
                          <a:rPr lang="en-US" altLang="zh-CN" sz="1800" i="1">
                            <a:latin typeface="Cambria Math" panose="02040503050406030204" pitchFamily="18" charset="0"/>
                          </a:rPr>
                          <m:t>𝜕</m:t>
                        </m:r>
                        <m:r>
                          <a:rPr lang="en-US" altLang="zh-CN" sz="1800" i="1">
                            <a:latin typeface="Cambria Math" panose="02040503050406030204" pitchFamily="18" charset="0"/>
                          </a:rPr>
                          <m:t>𝑥</m:t>
                        </m:r>
                      </m:den>
                    </m:f>
                    <m:r>
                      <a:rPr lang="en-US" altLang="zh-CN" sz="1800" i="1">
                        <a:latin typeface="Cambria Math" panose="02040503050406030204" pitchFamily="18" charset="0"/>
                      </a:rPr>
                      <m:t>+</m:t>
                    </m:r>
                    <m:f>
                      <m:fPr>
                        <m:ctrlPr>
                          <a:rPr lang="en-US" altLang="zh-CN" sz="1800" i="1">
                            <a:latin typeface="Cambria Math" panose="02040503050406030204" pitchFamily="18" charset="0"/>
                          </a:rPr>
                        </m:ctrlPr>
                      </m:fPr>
                      <m:num>
                        <m:r>
                          <a:rPr lang="en-US" altLang="zh-CN" sz="1800" i="1">
                            <a:latin typeface="Cambria Math" panose="02040503050406030204" pitchFamily="18" charset="0"/>
                          </a:rPr>
                          <m:t>𝜕</m:t>
                        </m:r>
                        <m:sSub>
                          <m:sSubPr>
                            <m:ctrlPr>
                              <a:rPr lang="en-US" altLang="zh-CN" sz="1800" i="1">
                                <a:latin typeface="Cambria Math" panose="02040503050406030204" pitchFamily="18" charset="0"/>
                              </a:rPr>
                            </m:ctrlPr>
                          </m:sSubPr>
                          <m:e>
                            <m:r>
                              <a:rPr lang="zh-CN" altLang="en-US" sz="1800" i="1">
                                <a:latin typeface="Cambria Math" panose="02040503050406030204" pitchFamily="18" charset="0"/>
                              </a:rPr>
                              <m:t>𝜏</m:t>
                            </m:r>
                          </m:e>
                          <m:sub>
                            <m:r>
                              <a:rPr lang="en-US" altLang="zh-CN" sz="1800" i="1">
                                <a:latin typeface="Cambria Math" panose="02040503050406030204" pitchFamily="18" charset="0"/>
                              </a:rPr>
                              <m:t>𝑦</m:t>
                            </m:r>
                            <m:r>
                              <a:rPr lang="en-US" altLang="zh-CN" sz="1800" b="0" i="1" smtClean="0">
                                <a:latin typeface="Cambria Math" panose="02040503050406030204" pitchFamily="18" charset="0"/>
                              </a:rPr>
                              <m:t>𝑧</m:t>
                            </m:r>
                          </m:sub>
                        </m:sSub>
                      </m:num>
                      <m:den>
                        <m:r>
                          <a:rPr lang="en-US" altLang="zh-CN" sz="1800" i="1">
                            <a:latin typeface="Cambria Math" panose="02040503050406030204" pitchFamily="18" charset="0"/>
                          </a:rPr>
                          <m:t>𝜕</m:t>
                        </m:r>
                        <m:r>
                          <a:rPr lang="en-US" altLang="zh-CN" sz="1800" i="1">
                            <a:latin typeface="Cambria Math" panose="02040503050406030204" pitchFamily="18" charset="0"/>
                          </a:rPr>
                          <m:t>𝑦</m:t>
                        </m:r>
                      </m:den>
                    </m:f>
                    <m:r>
                      <a:rPr lang="en-US" altLang="zh-CN" sz="1800" i="1">
                        <a:latin typeface="Cambria Math" panose="02040503050406030204" pitchFamily="18" charset="0"/>
                      </a:rPr>
                      <m:t>+</m:t>
                    </m:r>
                    <m:f>
                      <m:fPr>
                        <m:ctrlPr>
                          <a:rPr lang="en-US" altLang="zh-CN" sz="1800" i="1">
                            <a:latin typeface="Cambria Math" panose="02040503050406030204" pitchFamily="18" charset="0"/>
                          </a:rPr>
                        </m:ctrlPr>
                      </m:fPr>
                      <m:num>
                        <m:r>
                          <a:rPr lang="en-US" altLang="zh-CN" sz="1800" i="1">
                            <a:latin typeface="Cambria Math" panose="02040503050406030204" pitchFamily="18" charset="0"/>
                          </a:rPr>
                          <m:t>𝜕</m:t>
                        </m:r>
                        <m:sSub>
                          <m:sSubPr>
                            <m:ctrlPr>
                              <a:rPr lang="en-US" altLang="zh-CN" sz="1800" i="1">
                                <a:latin typeface="Cambria Math" panose="02040503050406030204" pitchFamily="18" charset="0"/>
                              </a:rPr>
                            </m:ctrlPr>
                          </m:sSubPr>
                          <m:e>
                            <m:r>
                              <a:rPr lang="zh-CN" altLang="en-US" sz="1800" i="1">
                                <a:latin typeface="Cambria Math" panose="02040503050406030204" pitchFamily="18" charset="0"/>
                              </a:rPr>
                              <m:t>𝜏</m:t>
                            </m:r>
                          </m:e>
                          <m:sub>
                            <m:r>
                              <a:rPr lang="en-US" altLang="zh-CN" sz="1800" i="1">
                                <a:latin typeface="Cambria Math" panose="02040503050406030204" pitchFamily="18" charset="0"/>
                              </a:rPr>
                              <m:t>𝑧</m:t>
                            </m:r>
                            <m:r>
                              <a:rPr lang="en-US" altLang="zh-CN" sz="1800" b="0" i="1" smtClean="0">
                                <a:latin typeface="Cambria Math" panose="02040503050406030204" pitchFamily="18" charset="0"/>
                              </a:rPr>
                              <m:t>𝑧</m:t>
                            </m:r>
                          </m:sub>
                        </m:sSub>
                      </m:num>
                      <m:den>
                        <m:r>
                          <a:rPr lang="en-US" altLang="zh-CN" sz="1800" i="1">
                            <a:latin typeface="Cambria Math" panose="02040503050406030204" pitchFamily="18" charset="0"/>
                          </a:rPr>
                          <m:t>𝜕</m:t>
                        </m:r>
                        <m:r>
                          <a:rPr lang="en-US" altLang="zh-CN" sz="1800" i="1">
                            <a:latin typeface="Cambria Math" panose="02040503050406030204" pitchFamily="18" charset="0"/>
                          </a:rPr>
                          <m:t>𝑧</m:t>
                        </m:r>
                      </m:den>
                    </m:f>
                    <m:r>
                      <a:rPr lang="en-US" altLang="zh-CN" sz="1800" i="1">
                        <a:latin typeface="Cambria Math" panose="02040503050406030204" pitchFamily="18" charset="0"/>
                      </a:rPr>
                      <m:t>+</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𝐹</m:t>
                        </m:r>
                      </m:e>
                      <m:sub>
                        <m:r>
                          <a:rPr lang="en-US" altLang="zh-CN" sz="1800" b="0" i="1" smtClean="0">
                            <a:latin typeface="Cambria Math" panose="02040503050406030204" pitchFamily="18" charset="0"/>
                          </a:rPr>
                          <m:t>𝑧</m:t>
                        </m:r>
                      </m:sub>
                    </m:sSub>
                  </m:oMath>
                </a14:m>
                <a:endParaRPr lang="en-US" altLang="zh-CN" sz="1800" dirty="0" smtClean="0"/>
              </a:p>
              <a:p>
                <a:r>
                  <a:rPr lang="zh-CN" altLang="en-US" sz="1600" dirty="0" smtClean="0"/>
                  <a:t>对于牛顿流体，粘性应力和流体变形率成比例，将本构方程代入上述方程，有</a:t>
                </a:r>
                <a:r>
                  <a:rPr lang="en-US" altLang="zh-CN" sz="1600" dirty="0" smtClean="0">
                    <a:latin typeface="Times New Roman" panose="02020603050405020304" pitchFamily="18" charset="0"/>
                    <a:cs typeface="Times New Roman" panose="02020603050405020304" pitchFamily="18" charset="0"/>
                  </a:rPr>
                  <a:t>Navier-Stokes</a:t>
                </a:r>
                <a:r>
                  <a:rPr lang="zh-CN" altLang="en-US" sz="1600" dirty="0" smtClean="0"/>
                  <a:t>方程：</a:t>
                </a:r>
                <a:endParaRPr lang="en-US" altLang="zh-CN" sz="1600" dirty="0" smtClean="0"/>
              </a:p>
              <a:p>
                <a14:m>
                  <m:oMath xmlns:m="http://schemas.openxmlformats.org/officeDocument/2006/math">
                    <m:f>
                      <m:fPr>
                        <m:ctrlPr>
                          <a:rPr lang="en-US" altLang="zh-CN" sz="1800" i="1">
                            <a:latin typeface="Cambria Math" panose="02040503050406030204" pitchFamily="18" charset="0"/>
                          </a:rPr>
                        </m:ctrlPr>
                      </m:fPr>
                      <m:num>
                        <m:r>
                          <a:rPr lang="en-US" altLang="zh-CN" sz="1800" i="1">
                            <a:latin typeface="Cambria Math" panose="02040503050406030204" pitchFamily="18" charset="0"/>
                          </a:rPr>
                          <m:t>𝜕</m:t>
                        </m:r>
                        <m:r>
                          <a:rPr lang="en-US" altLang="zh-CN" sz="1800" i="1">
                            <a:latin typeface="Cambria Math" panose="02040503050406030204" pitchFamily="18" charset="0"/>
                          </a:rPr>
                          <m:t>(</m:t>
                        </m:r>
                        <m:r>
                          <a:rPr lang="zh-CN" altLang="en-US" sz="1800" i="1">
                            <a:latin typeface="Cambria Math" panose="02040503050406030204" pitchFamily="18" charset="0"/>
                          </a:rPr>
                          <m:t>𝜌</m:t>
                        </m:r>
                        <m:r>
                          <a:rPr lang="en-US" altLang="zh-CN" sz="1800" i="1">
                            <a:latin typeface="Cambria Math" panose="02040503050406030204" pitchFamily="18" charset="0"/>
                          </a:rPr>
                          <m:t>𝑢</m:t>
                        </m:r>
                        <m:r>
                          <a:rPr lang="en-US" altLang="zh-CN" sz="1800" i="1">
                            <a:latin typeface="Cambria Math" panose="02040503050406030204" pitchFamily="18" charset="0"/>
                          </a:rPr>
                          <m:t>)</m:t>
                        </m:r>
                      </m:num>
                      <m:den>
                        <m:r>
                          <a:rPr lang="en-US" altLang="zh-CN" sz="1800" i="1">
                            <a:latin typeface="Cambria Math" panose="02040503050406030204" pitchFamily="18" charset="0"/>
                          </a:rPr>
                          <m:t>𝜕</m:t>
                        </m:r>
                        <m:r>
                          <a:rPr lang="en-US" altLang="zh-CN" sz="1800" i="1">
                            <a:latin typeface="Cambria Math" panose="02040503050406030204" pitchFamily="18" charset="0"/>
                          </a:rPr>
                          <m:t>𝑡</m:t>
                        </m:r>
                      </m:den>
                    </m:f>
                    <m:r>
                      <a:rPr lang="en-US" altLang="zh-CN" sz="1800" i="1">
                        <a:latin typeface="Cambria Math" panose="02040503050406030204" pitchFamily="18" charset="0"/>
                      </a:rPr>
                      <m:t>+</m:t>
                    </m:r>
                    <m:r>
                      <m:rPr>
                        <m:sty m:val="p"/>
                      </m:rPr>
                      <a:rPr lang="en-US" altLang="zh-CN" sz="1800" i="0">
                        <a:latin typeface="Cambria Math" panose="02040503050406030204" pitchFamily="18" charset="0"/>
                      </a:rPr>
                      <m:t>div</m:t>
                    </m:r>
                    <m:d>
                      <m:dPr>
                        <m:ctrlPr>
                          <a:rPr lang="en-US" altLang="zh-CN" sz="1800" i="1">
                            <a:latin typeface="Cambria Math" panose="02040503050406030204" pitchFamily="18" charset="0"/>
                          </a:rPr>
                        </m:ctrlPr>
                      </m:dPr>
                      <m:e>
                        <m:r>
                          <a:rPr lang="zh-CN" altLang="en-US" sz="1800" i="1">
                            <a:latin typeface="Cambria Math" panose="02040503050406030204" pitchFamily="18" charset="0"/>
                          </a:rPr>
                          <m:t>𝜌</m:t>
                        </m:r>
                        <m:r>
                          <a:rPr lang="en-US" altLang="zh-CN" sz="1800" i="1">
                            <a:latin typeface="Cambria Math" panose="02040503050406030204" pitchFamily="18" charset="0"/>
                          </a:rPr>
                          <m:t>𝑢</m:t>
                        </m:r>
                        <m:r>
                          <a:rPr lang="en-US" altLang="zh-CN" sz="1800" b="1" i="1">
                            <a:latin typeface="Cambria Math" panose="02040503050406030204" pitchFamily="18" charset="0"/>
                          </a:rPr>
                          <m:t>𝒖</m:t>
                        </m:r>
                      </m:e>
                    </m:d>
                    <m:r>
                      <a:rPr lang="en-US" altLang="zh-CN" sz="1800" i="1">
                        <a:latin typeface="Cambria Math" panose="02040503050406030204" pitchFamily="18" charset="0"/>
                      </a:rPr>
                      <m:t>=</m:t>
                    </m:r>
                    <m:r>
                      <m:rPr>
                        <m:sty m:val="p"/>
                      </m:rPr>
                      <a:rPr lang="en-US" altLang="zh-CN" sz="1800" b="0" i="0" smtClean="0">
                        <a:latin typeface="Cambria Math" panose="02040503050406030204" pitchFamily="18" charset="0"/>
                      </a:rPr>
                      <m:t>div</m:t>
                    </m:r>
                    <m:r>
                      <a:rPr lang="en-US" altLang="zh-CN" sz="1800" b="0" i="1" smtClean="0">
                        <a:latin typeface="Cambria Math" panose="02040503050406030204" pitchFamily="18" charset="0"/>
                      </a:rPr>
                      <m:t>(</m:t>
                    </m:r>
                    <m:r>
                      <a:rPr lang="zh-CN" altLang="en-US" sz="1800" b="0" i="1" smtClean="0">
                        <a:latin typeface="Cambria Math" panose="02040503050406030204" pitchFamily="18" charset="0"/>
                      </a:rPr>
                      <m:t>𝜇</m:t>
                    </m:r>
                    <m:r>
                      <a:rPr lang="en-US" altLang="zh-CN" sz="1800" b="0" i="1" smtClean="0">
                        <a:latin typeface="Cambria Math" panose="02040503050406030204" pitchFamily="18" charset="0"/>
                      </a:rPr>
                      <m:t> </m:t>
                    </m:r>
                    <m:r>
                      <m:rPr>
                        <m:sty m:val="p"/>
                      </m:rPr>
                      <a:rPr lang="en-US" altLang="zh-CN" sz="1800" b="0" i="0" smtClean="0">
                        <a:latin typeface="Cambria Math" panose="02040503050406030204" pitchFamily="18" charset="0"/>
                      </a:rPr>
                      <m:t>grad</m:t>
                    </m:r>
                    <m:r>
                      <a:rPr lang="en-US" altLang="zh-CN" sz="1800" b="0" i="1" smtClean="0">
                        <a:latin typeface="Cambria Math" panose="02040503050406030204" pitchFamily="18" charset="0"/>
                      </a:rPr>
                      <m:t>𝑢</m:t>
                    </m:r>
                    <m:r>
                      <a:rPr lang="en-US" altLang="zh-CN" sz="1800" b="0" i="1" smtClean="0">
                        <a:latin typeface="Cambria Math" panose="02040503050406030204" pitchFamily="18" charset="0"/>
                      </a:rPr>
                      <m:t>)−</m:t>
                    </m:r>
                    <m:f>
                      <m:fPr>
                        <m:ctrlPr>
                          <a:rPr lang="en-US" altLang="zh-CN" sz="1800" i="1">
                            <a:latin typeface="Cambria Math" panose="02040503050406030204" pitchFamily="18" charset="0"/>
                          </a:rPr>
                        </m:ctrlPr>
                      </m:fPr>
                      <m:num>
                        <m:r>
                          <a:rPr lang="en-US" altLang="zh-CN" sz="1800" i="1">
                            <a:latin typeface="Cambria Math" panose="02040503050406030204" pitchFamily="18" charset="0"/>
                          </a:rPr>
                          <m:t>𝜕</m:t>
                        </m:r>
                        <m:r>
                          <a:rPr lang="en-US" altLang="zh-CN" sz="1800" i="1">
                            <a:latin typeface="Cambria Math" panose="02040503050406030204" pitchFamily="18" charset="0"/>
                          </a:rPr>
                          <m:t>𝑝</m:t>
                        </m:r>
                      </m:num>
                      <m:den>
                        <m:r>
                          <a:rPr lang="en-US" altLang="zh-CN" sz="1800" i="1">
                            <a:latin typeface="Cambria Math" panose="02040503050406030204" pitchFamily="18" charset="0"/>
                          </a:rPr>
                          <m:t>𝜕</m:t>
                        </m:r>
                        <m:r>
                          <a:rPr lang="en-US" altLang="zh-CN" sz="1800" i="1">
                            <a:latin typeface="Cambria Math" panose="02040503050406030204" pitchFamily="18" charset="0"/>
                          </a:rPr>
                          <m:t>𝑥</m:t>
                        </m:r>
                      </m:den>
                    </m:f>
                    <m:r>
                      <a:rPr lang="en-US" altLang="zh-CN" sz="1800" i="1">
                        <a:latin typeface="Cambria Math" panose="02040503050406030204" pitchFamily="18" charset="0"/>
                      </a:rPr>
                      <m:t>+</m:t>
                    </m:r>
                    <m:sSub>
                      <m:sSubPr>
                        <m:ctrlPr>
                          <a:rPr lang="en-US" altLang="zh-CN" sz="1800" i="1">
                            <a:latin typeface="Cambria Math" panose="02040503050406030204" pitchFamily="18" charset="0"/>
                          </a:rPr>
                        </m:ctrlPr>
                      </m:sSubPr>
                      <m:e>
                        <m:r>
                          <a:rPr lang="en-US" altLang="zh-CN" sz="1800" b="0" i="1" smtClean="0">
                            <a:latin typeface="Cambria Math" panose="02040503050406030204" pitchFamily="18" charset="0"/>
                          </a:rPr>
                          <m:t>𝑆</m:t>
                        </m:r>
                      </m:e>
                      <m:sub>
                        <m:r>
                          <a:rPr lang="en-US" altLang="zh-CN" sz="1800" b="0" i="1" smtClean="0">
                            <a:latin typeface="Cambria Math" panose="02040503050406030204" pitchFamily="18" charset="0"/>
                          </a:rPr>
                          <m:t>𝑢</m:t>
                        </m:r>
                      </m:sub>
                    </m:sSub>
                  </m:oMath>
                </a14:m>
                <a:endParaRPr lang="en-US" altLang="zh-CN" sz="1800" dirty="0"/>
              </a:p>
              <a:p>
                <a14:m>
                  <m:oMath xmlns:m="http://schemas.openxmlformats.org/officeDocument/2006/math">
                    <m:f>
                      <m:fPr>
                        <m:ctrlPr>
                          <a:rPr lang="en-US" altLang="zh-CN" sz="1800" i="1">
                            <a:latin typeface="Cambria Math" panose="02040503050406030204" pitchFamily="18" charset="0"/>
                          </a:rPr>
                        </m:ctrlPr>
                      </m:fPr>
                      <m:num>
                        <m:r>
                          <a:rPr lang="en-US" altLang="zh-CN" sz="1800" i="1">
                            <a:latin typeface="Cambria Math" panose="02040503050406030204" pitchFamily="18" charset="0"/>
                          </a:rPr>
                          <m:t>𝜕</m:t>
                        </m:r>
                        <m:r>
                          <a:rPr lang="en-US" altLang="zh-CN" sz="1800" i="1">
                            <a:latin typeface="Cambria Math" panose="02040503050406030204" pitchFamily="18" charset="0"/>
                          </a:rPr>
                          <m:t>(</m:t>
                        </m:r>
                        <m:r>
                          <a:rPr lang="zh-CN" altLang="en-US" sz="1800" i="1">
                            <a:latin typeface="Cambria Math" panose="02040503050406030204" pitchFamily="18" charset="0"/>
                          </a:rPr>
                          <m:t>𝜌</m:t>
                        </m:r>
                        <m:r>
                          <a:rPr lang="en-US" altLang="zh-CN" sz="1800" i="1">
                            <a:latin typeface="Cambria Math" panose="02040503050406030204" pitchFamily="18" charset="0"/>
                          </a:rPr>
                          <m:t>𝑣</m:t>
                        </m:r>
                        <m:r>
                          <a:rPr lang="en-US" altLang="zh-CN" sz="1800" i="1">
                            <a:latin typeface="Cambria Math" panose="02040503050406030204" pitchFamily="18" charset="0"/>
                          </a:rPr>
                          <m:t>)</m:t>
                        </m:r>
                      </m:num>
                      <m:den>
                        <m:r>
                          <a:rPr lang="en-US" altLang="zh-CN" sz="1800" i="1">
                            <a:latin typeface="Cambria Math" panose="02040503050406030204" pitchFamily="18" charset="0"/>
                          </a:rPr>
                          <m:t>𝜕</m:t>
                        </m:r>
                        <m:r>
                          <a:rPr lang="en-US" altLang="zh-CN" sz="1800" i="1">
                            <a:latin typeface="Cambria Math" panose="02040503050406030204" pitchFamily="18" charset="0"/>
                          </a:rPr>
                          <m:t>𝑡</m:t>
                        </m:r>
                      </m:den>
                    </m:f>
                    <m:r>
                      <a:rPr lang="en-US" altLang="zh-CN" sz="1800" i="1">
                        <a:latin typeface="Cambria Math" panose="02040503050406030204" pitchFamily="18" charset="0"/>
                      </a:rPr>
                      <m:t>+</m:t>
                    </m:r>
                    <m:r>
                      <m:rPr>
                        <m:sty m:val="p"/>
                      </m:rPr>
                      <a:rPr lang="en-US" altLang="zh-CN" sz="1800" i="0">
                        <a:latin typeface="Cambria Math" panose="02040503050406030204" pitchFamily="18" charset="0"/>
                      </a:rPr>
                      <m:t>div</m:t>
                    </m:r>
                    <m:d>
                      <m:dPr>
                        <m:ctrlPr>
                          <a:rPr lang="en-US" altLang="zh-CN" sz="1800" i="1">
                            <a:latin typeface="Cambria Math" panose="02040503050406030204" pitchFamily="18" charset="0"/>
                          </a:rPr>
                        </m:ctrlPr>
                      </m:dPr>
                      <m:e>
                        <m:r>
                          <a:rPr lang="zh-CN" altLang="en-US" sz="1800" i="1">
                            <a:latin typeface="Cambria Math" panose="02040503050406030204" pitchFamily="18" charset="0"/>
                          </a:rPr>
                          <m:t>𝜌</m:t>
                        </m:r>
                        <m:r>
                          <a:rPr lang="en-US" altLang="zh-CN" sz="1800" i="1">
                            <a:latin typeface="Cambria Math" panose="02040503050406030204" pitchFamily="18" charset="0"/>
                          </a:rPr>
                          <m:t>𝑣</m:t>
                        </m:r>
                        <m:r>
                          <a:rPr lang="en-US" altLang="zh-CN" sz="1800" b="1" i="1">
                            <a:latin typeface="Cambria Math" panose="02040503050406030204" pitchFamily="18" charset="0"/>
                          </a:rPr>
                          <m:t>𝒖</m:t>
                        </m:r>
                      </m:e>
                    </m:d>
                    <m:r>
                      <a:rPr lang="en-US" altLang="zh-CN" sz="1800" i="1">
                        <a:latin typeface="Cambria Math" panose="02040503050406030204" pitchFamily="18" charset="0"/>
                      </a:rPr>
                      <m:t>=</m:t>
                    </m:r>
                    <m:r>
                      <m:rPr>
                        <m:sty m:val="p"/>
                      </m:rPr>
                      <a:rPr lang="en-US" altLang="zh-CN" sz="1800">
                        <a:latin typeface="Cambria Math" panose="02040503050406030204" pitchFamily="18" charset="0"/>
                      </a:rPr>
                      <m:t>div</m:t>
                    </m:r>
                    <m:r>
                      <a:rPr lang="en-US" altLang="zh-CN" sz="1800" i="1">
                        <a:latin typeface="Cambria Math" panose="02040503050406030204" pitchFamily="18" charset="0"/>
                      </a:rPr>
                      <m:t>(</m:t>
                    </m:r>
                    <m:r>
                      <a:rPr lang="zh-CN" altLang="en-US" sz="1800" i="1">
                        <a:latin typeface="Cambria Math" panose="02040503050406030204" pitchFamily="18" charset="0"/>
                      </a:rPr>
                      <m:t>𝜇</m:t>
                    </m:r>
                    <m:r>
                      <a:rPr lang="en-US" altLang="zh-CN" sz="1800" i="1">
                        <a:latin typeface="Cambria Math" panose="02040503050406030204" pitchFamily="18" charset="0"/>
                      </a:rPr>
                      <m:t> </m:t>
                    </m:r>
                    <m:r>
                      <m:rPr>
                        <m:sty m:val="p"/>
                      </m:rPr>
                      <a:rPr lang="en-US" altLang="zh-CN" sz="1800">
                        <a:latin typeface="Cambria Math" panose="02040503050406030204" pitchFamily="18" charset="0"/>
                      </a:rPr>
                      <m:t>grad</m:t>
                    </m:r>
                    <m:r>
                      <a:rPr lang="en-US" altLang="zh-CN" sz="1800" b="0" i="1" smtClean="0">
                        <a:latin typeface="Cambria Math" panose="02040503050406030204" pitchFamily="18" charset="0"/>
                      </a:rPr>
                      <m:t>𝑣</m:t>
                    </m:r>
                    <m:r>
                      <a:rPr lang="en-US" altLang="zh-CN" sz="1800" i="1">
                        <a:latin typeface="Cambria Math" panose="02040503050406030204" pitchFamily="18" charset="0"/>
                      </a:rPr>
                      <m:t>)</m:t>
                    </m:r>
                    <m:r>
                      <a:rPr lang="en-US" altLang="zh-CN" sz="1800" i="1">
                        <a:latin typeface="Cambria Math" panose="02040503050406030204" pitchFamily="18" charset="0"/>
                      </a:rPr>
                      <m:t>−</m:t>
                    </m:r>
                    <m:f>
                      <m:fPr>
                        <m:ctrlPr>
                          <a:rPr lang="en-US" altLang="zh-CN" sz="1800" i="1">
                            <a:latin typeface="Cambria Math" panose="02040503050406030204" pitchFamily="18" charset="0"/>
                          </a:rPr>
                        </m:ctrlPr>
                      </m:fPr>
                      <m:num>
                        <m:r>
                          <a:rPr lang="en-US" altLang="zh-CN" sz="1800" i="1">
                            <a:latin typeface="Cambria Math" panose="02040503050406030204" pitchFamily="18" charset="0"/>
                          </a:rPr>
                          <m:t>𝜕</m:t>
                        </m:r>
                        <m:r>
                          <a:rPr lang="en-US" altLang="zh-CN" sz="1800" i="1">
                            <a:latin typeface="Cambria Math" panose="02040503050406030204" pitchFamily="18" charset="0"/>
                          </a:rPr>
                          <m:t>𝑝</m:t>
                        </m:r>
                      </m:num>
                      <m:den>
                        <m:r>
                          <a:rPr lang="en-US" altLang="zh-CN" sz="1800" i="1">
                            <a:latin typeface="Cambria Math" panose="02040503050406030204" pitchFamily="18" charset="0"/>
                          </a:rPr>
                          <m:t>𝜕</m:t>
                        </m:r>
                        <m:r>
                          <a:rPr lang="en-US" altLang="zh-CN" sz="1800" i="1">
                            <a:latin typeface="Cambria Math" panose="02040503050406030204" pitchFamily="18" charset="0"/>
                          </a:rPr>
                          <m:t>𝑦</m:t>
                        </m:r>
                      </m:den>
                    </m:f>
                    <m:r>
                      <a:rPr lang="en-US" altLang="zh-CN" sz="1800" b="0" i="1" smtClean="0">
                        <a:latin typeface="Cambria Math" panose="02040503050406030204" pitchFamily="18" charset="0"/>
                      </a:rPr>
                      <m:t>+</m:t>
                    </m:r>
                    <m:sSub>
                      <m:sSubPr>
                        <m:ctrlPr>
                          <a:rPr lang="en-US" altLang="zh-CN" sz="1800" i="1" smtClean="0">
                            <a:latin typeface="Cambria Math" panose="02040503050406030204" pitchFamily="18" charset="0"/>
                          </a:rPr>
                        </m:ctrlPr>
                      </m:sSubPr>
                      <m:e>
                        <m:r>
                          <a:rPr lang="en-US" altLang="zh-CN" sz="1800" b="0" i="1" smtClean="0">
                            <a:latin typeface="Cambria Math" panose="02040503050406030204" pitchFamily="18" charset="0"/>
                          </a:rPr>
                          <m:t>𝑆</m:t>
                        </m:r>
                      </m:e>
                      <m:sub>
                        <m:r>
                          <a:rPr lang="en-US" altLang="zh-CN" sz="1800" b="0" i="1" smtClean="0">
                            <a:latin typeface="Cambria Math" panose="02040503050406030204" pitchFamily="18" charset="0"/>
                          </a:rPr>
                          <m:t>𝑣</m:t>
                        </m:r>
                      </m:sub>
                    </m:sSub>
                  </m:oMath>
                </a14:m>
                <a:endParaRPr lang="en-US" altLang="zh-CN" sz="1800" dirty="0"/>
              </a:p>
              <a:p>
                <a14:m>
                  <m:oMath xmlns:m="http://schemas.openxmlformats.org/officeDocument/2006/math">
                    <m:f>
                      <m:fPr>
                        <m:ctrlPr>
                          <a:rPr lang="en-US" altLang="zh-CN" sz="1800" i="1">
                            <a:latin typeface="Cambria Math" panose="02040503050406030204" pitchFamily="18" charset="0"/>
                          </a:rPr>
                        </m:ctrlPr>
                      </m:fPr>
                      <m:num>
                        <m:r>
                          <a:rPr lang="en-US" altLang="zh-CN" sz="1800" i="1">
                            <a:latin typeface="Cambria Math" panose="02040503050406030204" pitchFamily="18" charset="0"/>
                          </a:rPr>
                          <m:t>𝜕</m:t>
                        </m:r>
                        <m:r>
                          <a:rPr lang="en-US" altLang="zh-CN" sz="1800" i="1">
                            <a:latin typeface="Cambria Math" panose="02040503050406030204" pitchFamily="18" charset="0"/>
                          </a:rPr>
                          <m:t>(</m:t>
                        </m:r>
                        <m:r>
                          <a:rPr lang="zh-CN" altLang="en-US" sz="1800" i="1">
                            <a:latin typeface="Cambria Math" panose="02040503050406030204" pitchFamily="18" charset="0"/>
                          </a:rPr>
                          <m:t>𝜌</m:t>
                        </m:r>
                        <m:r>
                          <a:rPr lang="en-US" altLang="zh-CN" sz="1800" i="1">
                            <a:latin typeface="Cambria Math" panose="02040503050406030204" pitchFamily="18" charset="0"/>
                          </a:rPr>
                          <m:t>𝑤</m:t>
                        </m:r>
                        <m:r>
                          <a:rPr lang="en-US" altLang="zh-CN" sz="1800" i="1">
                            <a:latin typeface="Cambria Math" panose="02040503050406030204" pitchFamily="18" charset="0"/>
                          </a:rPr>
                          <m:t>)</m:t>
                        </m:r>
                      </m:num>
                      <m:den>
                        <m:r>
                          <a:rPr lang="en-US" altLang="zh-CN" sz="1800" i="1">
                            <a:latin typeface="Cambria Math" panose="02040503050406030204" pitchFamily="18" charset="0"/>
                          </a:rPr>
                          <m:t>𝜕</m:t>
                        </m:r>
                        <m:r>
                          <a:rPr lang="en-US" altLang="zh-CN" sz="1800" i="1">
                            <a:latin typeface="Cambria Math" panose="02040503050406030204" pitchFamily="18" charset="0"/>
                          </a:rPr>
                          <m:t>𝑡</m:t>
                        </m:r>
                      </m:den>
                    </m:f>
                    <m:r>
                      <a:rPr lang="en-US" altLang="zh-CN" sz="1800" i="1">
                        <a:latin typeface="Cambria Math" panose="02040503050406030204" pitchFamily="18" charset="0"/>
                      </a:rPr>
                      <m:t>+</m:t>
                    </m:r>
                    <m:r>
                      <m:rPr>
                        <m:sty m:val="p"/>
                      </m:rPr>
                      <a:rPr lang="en-US" altLang="zh-CN" sz="1800" i="0">
                        <a:latin typeface="Cambria Math" panose="02040503050406030204" pitchFamily="18" charset="0"/>
                      </a:rPr>
                      <m:t>div</m:t>
                    </m:r>
                    <m:d>
                      <m:dPr>
                        <m:ctrlPr>
                          <a:rPr lang="en-US" altLang="zh-CN" sz="1800" i="1">
                            <a:latin typeface="Cambria Math" panose="02040503050406030204" pitchFamily="18" charset="0"/>
                          </a:rPr>
                        </m:ctrlPr>
                      </m:dPr>
                      <m:e>
                        <m:r>
                          <a:rPr lang="zh-CN" altLang="en-US" sz="1800" i="1">
                            <a:latin typeface="Cambria Math" panose="02040503050406030204" pitchFamily="18" charset="0"/>
                          </a:rPr>
                          <m:t>𝜌</m:t>
                        </m:r>
                        <m:r>
                          <a:rPr lang="en-US" altLang="zh-CN" sz="1800" i="1">
                            <a:latin typeface="Cambria Math" panose="02040503050406030204" pitchFamily="18" charset="0"/>
                          </a:rPr>
                          <m:t>𝑤</m:t>
                        </m:r>
                        <m:r>
                          <a:rPr lang="en-US" altLang="zh-CN" sz="1800" b="1" i="1">
                            <a:latin typeface="Cambria Math" panose="02040503050406030204" pitchFamily="18" charset="0"/>
                          </a:rPr>
                          <m:t>𝒖</m:t>
                        </m:r>
                      </m:e>
                    </m:d>
                    <m:r>
                      <a:rPr lang="en-US" altLang="zh-CN" sz="1800" i="1">
                        <a:latin typeface="Cambria Math" panose="02040503050406030204" pitchFamily="18" charset="0"/>
                      </a:rPr>
                      <m:t>=</m:t>
                    </m:r>
                    <m:r>
                      <m:rPr>
                        <m:sty m:val="p"/>
                      </m:rPr>
                      <a:rPr lang="en-US" altLang="zh-CN" sz="1800">
                        <a:latin typeface="Cambria Math" panose="02040503050406030204" pitchFamily="18" charset="0"/>
                      </a:rPr>
                      <m:t>div</m:t>
                    </m:r>
                    <m:r>
                      <a:rPr lang="en-US" altLang="zh-CN" sz="1800" i="1">
                        <a:latin typeface="Cambria Math" panose="02040503050406030204" pitchFamily="18" charset="0"/>
                      </a:rPr>
                      <m:t>(</m:t>
                    </m:r>
                    <m:r>
                      <a:rPr lang="zh-CN" altLang="en-US" sz="1800" i="1">
                        <a:latin typeface="Cambria Math" panose="02040503050406030204" pitchFamily="18" charset="0"/>
                      </a:rPr>
                      <m:t>𝜇</m:t>
                    </m:r>
                    <m:r>
                      <a:rPr lang="en-US" altLang="zh-CN" sz="1800" i="1">
                        <a:latin typeface="Cambria Math" panose="02040503050406030204" pitchFamily="18" charset="0"/>
                      </a:rPr>
                      <m:t> </m:t>
                    </m:r>
                    <m:r>
                      <m:rPr>
                        <m:sty m:val="p"/>
                      </m:rPr>
                      <a:rPr lang="en-US" altLang="zh-CN" sz="1800">
                        <a:latin typeface="Cambria Math" panose="02040503050406030204" pitchFamily="18" charset="0"/>
                      </a:rPr>
                      <m:t>grad</m:t>
                    </m:r>
                    <m:r>
                      <a:rPr lang="en-US" altLang="zh-CN" sz="1800" b="0" i="1" smtClean="0">
                        <a:latin typeface="Cambria Math" panose="02040503050406030204" pitchFamily="18" charset="0"/>
                      </a:rPr>
                      <m:t>𝑤</m:t>
                    </m:r>
                    <m:r>
                      <a:rPr lang="en-US" altLang="zh-CN" sz="1800" i="1">
                        <a:latin typeface="Cambria Math" panose="02040503050406030204" pitchFamily="18" charset="0"/>
                      </a:rPr>
                      <m:t>)</m:t>
                    </m:r>
                    <m:r>
                      <a:rPr lang="en-US" altLang="zh-CN" sz="1800" i="1">
                        <a:latin typeface="Cambria Math" panose="02040503050406030204" pitchFamily="18" charset="0"/>
                      </a:rPr>
                      <m:t>−</m:t>
                    </m:r>
                    <m:f>
                      <m:fPr>
                        <m:ctrlPr>
                          <a:rPr lang="en-US" altLang="zh-CN" sz="1800" i="1">
                            <a:latin typeface="Cambria Math" panose="02040503050406030204" pitchFamily="18" charset="0"/>
                          </a:rPr>
                        </m:ctrlPr>
                      </m:fPr>
                      <m:num>
                        <m:r>
                          <a:rPr lang="en-US" altLang="zh-CN" sz="1800" i="1">
                            <a:latin typeface="Cambria Math" panose="02040503050406030204" pitchFamily="18" charset="0"/>
                          </a:rPr>
                          <m:t>𝜕</m:t>
                        </m:r>
                        <m:r>
                          <a:rPr lang="en-US" altLang="zh-CN" sz="1800" i="1">
                            <a:latin typeface="Cambria Math" panose="02040503050406030204" pitchFamily="18" charset="0"/>
                          </a:rPr>
                          <m:t>𝑝</m:t>
                        </m:r>
                      </m:num>
                      <m:den>
                        <m:r>
                          <a:rPr lang="en-US" altLang="zh-CN" sz="1800" i="1">
                            <a:latin typeface="Cambria Math" panose="02040503050406030204" pitchFamily="18" charset="0"/>
                          </a:rPr>
                          <m:t>𝜕</m:t>
                        </m:r>
                        <m:r>
                          <a:rPr lang="en-US" altLang="zh-CN" sz="1800" i="1">
                            <a:latin typeface="Cambria Math" panose="02040503050406030204" pitchFamily="18" charset="0"/>
                          </a:rPr>
                          <m:t>𝑧</m:t>
                        </m:r>
                      </m:den>
                    </m:f>
                    <m:r>
                      <a:rPr lang="en-US" altLang="zh-CN" sz="1800" i="1">
                        <a:latin typeface="Cambria Math" panose="02040503050406030204" pitchFamily="18" charset="0"/>
                      </a:rPr>
                      <m:t>+</m:t>
                    </m:r>
                    <m:sSub>
                      <m:sSubPr>
                        <m:ctrlPr>
                          <a:rPr lang="en-US" altLang="zh-CN" sz="1800" i="1">
                            <a:latin typeface="Cambria Math" panose="02040503050406030204" pitchFamily="18" charset="0"/>
                          </a:rPr>
                        </m:ctrlPr>
                      </m:sSubPr>
                      <m:e>
                        <m:r>
                          <a:rPr lang="en-US" altLang="zh-CN" sz="1800" b="0" i="1" smtClean="0">
                            <a:latin typeface="Cambria Math" panose="02040503050406030204" pitchFamily="18" charset="0"/>
                          </a:rPr>
                          <m:t>𝑆</m:t>
                        </m:r>
                      </m:e>
                      <m:sub>
                        <m:r>
                          <a:rPr lang="en-US" altLang="zh-CN" sz="1800" b="0" i="1" smtClean="0">
                            <a:latin typeface="Cambria Math" panose="02040503050406030204" pitchFamily="18" charset="0"/>
                          </a:rPr>
                          <m:t>𝑤</m:t>
                        </m:r>
                      </m:sub>
                    </m:sSub>
                  </m:oMath>
                </a14:m>
                <a:endParaRPr lang="en-US" altLang="zh-CN" sz="1800" dirty="0"/>
              </a:p>
              <a:p>
                <a:endParaRPr lang="zh-CN" altLang="en-US" sz="1800" dirty="0"/>
              </a:p>
            </p:txBody>
          </p:sp>
        </mc:Choice>
        <mc:Fallback>
          <p:sp>
            <p:nvSpPr>
              <p:cNvPr id="2" name="内容占位符 1"/>
              <p:cNvSpPr>
                <a:spLocks noGrp="1" noRot="1" noChangeAspect="1" noMove="1" noResize="1" noEditPoints="1" noAdjustHandles="1" noChangeArrowheads="1" noChangeShapeType="1" noTextEdit="1"/>
              </p:cNvSpPr>
              <p:nvPr>
                <p:ph sz="quarter" idx="10"/>
              </p:nvPr>
            </p:nvSpPr>
            <p:spPr>
              <a:blipFill>
                <a:blip r:embed="rId3"/>
                <a:stretch>
                  <a:fillRect l="-437" r="-2403"/>
                </a:stretch>
              </a:blipFill>
            </p:spPr>
            <p:txBody>
              <a:bodyPr/>
              <a:lstStyle/>
              <a:p>
                <a:r>
                  <a:rPr lang="zh-CN" altLang="en-US">
                    <a:noFill/>
                  </a:rPr>
                  <a:t> </a:t>
                </a:r>
              </a:p>
            </p:txBody>
          </p:sp>
        </mc:Fallback>
      </mc:AlternateContent>
      <p:sp>
        <p:nvSpPr>
          <p:cNvPr id="3" name="标题 2"/>
          <p:cNvSpPr>
            <a:spLocks noGrp="1"/>
          </p:cNvSpPr>
          <p:nvPr>
            <p:ph type="title"/>
          </p:nvPr>
        </p:nvSpPr>
        <p:spPr/>
        <p:txBody>
          <a:bodyPr/>
          <a:lstStyle/>
          <a:p>
            <a:r>
              <a:rPr lang="zh-CN" altLang="en-US" dirty="0"/>
              <a:t>流体动力学控制方程</a:t>
            </a:r>
            <a:r>
              <a:rPr lang="en-US" altLang="zh-CN" dirty="0" smtClean="0"/>
              <a:t>——</a:t>
            </a:r>
            <a:r>
              <a:rPr lang="zh-CN" altLang="en-US" dirty="0"/>
              <a:t>动量</a:t>
            </a:r>
            <a:r>
              <a:rPr lang="zh-CN" altLang="en-US" dirty="0" smtClean="0"/>
              <a:t>守恒方程</a:t>
            </a:r>
            <a:endParaRPr lang="zh-CN" altLang="en-US" dirty="0"/>
          </a:p>
        </p:txBody>
      </p:sp>
    </p:spTree>
    <p:extLst>
      <p:ext uri="{BB962C8B-B14F-4D97-AF65-F5344CB8AC3E}">
        <p14:creationId xmlns:p14="http://schemas.microsoft.com/office/powerpoint/2010/main" val="27398411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内容占位符 1"/>
              <p:cNvSpPr>
                <a:spLocks noGrp="1"/>
              </p:cNvSpPr>
              <p:nvPr>
                <p:ph sz="quarter" idx="10"/>
              </p:nvPr>
            </p:nvSpPr>
            <p:spPr/>
            <p:txBody>
              <a:bodyPr/>
              <a:lstStyle/>
              <a:p>
                <a:r>
                  <a:rPr lang="zh-CN" altLang="en-US" dirty="0" smtClean="0"/>
                  <a:t>任何流动问题都满足能量守恒定律：</a:t>
                </a:r>
                <a:r>
                  <a:rPr lang="zh-CN" altLang="en-US" dirty="0"/>
                  <a:t>微元体</a:t>
                </a:r>
                <a:r>
                  <a:rPr lang="zh-CN" altLang="en-US" dirty="0" smtClean="0"/>
                  <a:t>中</a:t>
                </a:r>
                <a:r>
                  <a:rPr lang="zh-CN" altLang="en-US" dirty="0" smtClean="0">
                    <a:solidFill>
                      <a:srgbClr val="FF0000"/>
                    </a:solidFill>
                  </a:rPr>
                  <a:t>能量的增加率</a:t>
                </a:r>
                <a:r>
                  <a:rPr lang="zh-CN" altLang="en-US" dirty="0" smtClean="0"/>
                  <a:t>等于进入微元体的</a:t>
                </a:r>
                <a:r>
                  <a:rPr lang="zh-CN" altLang="en-US" dirty="0" smtClean="0">
                    <a:solidFill>
                      <a:srgbClr val="FF0000"/>
                    </a:solidFill>
                  </a:rPr>
                  <a:t>净热流量</a:t>
                </a:r>
                <a:r>
                  <a:rPr lang="zh-CN" altLang="en-US" dirty="0" smtClean="0"/>
                  <a:t>加上体力与面力对微元体所做的</a:t>
                </a:r>
                <a:r>
                  <a:rPr lang="zh-CN" altLang="en-US" dirty="0" smtClean="0">
                    <a:solidFill>
                      <a:srgbClr val="FF0000"/>
                    </a:solidFill>
                  </a:rPr>
                  <a:t>功</a:t>
                </a:r>
                <a:r>
                  <a:rPr lang="zh-CN" altLang="en-US" dirty="0" smtClean="0"/>
                  <a:t>。流体的能量</a:t>
                </a:r>
                <a:r>
                  <a:rPr lang="en-US" altLang="zh-CN" i="1" dirty="0" smtClean="0">
                    <a:latin typeface="Times New Roman" panose="02020603050405020304" pitchFamily="18" charset="0"/>
                    <a:cs typeface="Times New Roman" panose="02020603050405020304" pitchFamily="18" charset="0"/>
                  </a:rPr>
                  <a:t>E</a:t>
                </a:r>
                <a:r>
                  <a:rPr lang="zh-CN" altLang="en-US" dirty="0" smtClean="0"/>
                  <a:t>是内能</a:t>
                </a:r>
                <a:r>
                  <a:rPr lang="en-US" altLang="zh-CN" i="1" dirty="0" err="1" smtClean="0">
                    <a:latin typeface="Times New Roman" panose="02020603050405020304" pitchFamily="18" charset="0"/>
                    <a:cs typeface="Times New Roman" panose="02020603050405020304" pitchFamily="18" charset="0"/>
                  </a:rPr>
                  <a:t>i</a:t>
                </a:r>
                <a:r>
                  <a:rPr lang="zh-CN" altLang="en-US" dirty="0" smtClean="0"/>
                  <a:t>，动能</a:t>
                </a:r>
                <a:r>
                  <a:rPr lang="en-US" altLang="zh-CN" i="1" dirty="0" smtClean="0">
                    <a:latin typeface="Times New Roman" panose="02020603050405020304" pitchFamily="18" charset="0"/>
                    <a:cs typeface="Times New Roman" panose="02020603050405020304" pitchFamily="18" charset="0"/>
                  </a:rPr>
                  <a:t>K</a:t>
                </a:r>
                <a:r>
                  <a:rPr lang="en-US" altLang="zh-CN" dirty="0" smtClean="0"/>
                  <a:t>=</a:t>
                </a:r>
                <a14:m>
                  <m:oMath xmlns:m="http://schemas.openxmlformats.org/officeDocument/2006/math">
                    <m:f>
                      <m:fPr>
                        <m:ctrlPr>
                          <a:rPr lang="en-US" altLang="zh-CN"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2</m:t>
                        </m:r>
                      </m:den>
                    </m:f>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𝑢</m:t>
                        </m:r>
                      </m:e>
                      <m:sup>
                        <m:r>
                          <a:rPr lang="en-US" altLang="zh-CN" b="0" i="1" smtClean="0">
                            <a:latin typeface="Cambria Math" panose="02040503050406030204" pitchFamily="18" charset="0"/>
                          </a:rPr>
                          <m:t>2</m:t>
                        </m:r>
                      </m:sup>
                    </m:sSup>
                    <m:r>
                      <a:rPr lang="en-US" altLang="zh-CN" b="0" i="1" smtClean="0">
                        <a:latin typeface="Cambria Math" panose="02040503050406030204" pitchFamily="18" charset="0"/>
                      </a:rPr>
                      <m:t>+</m:t>
                    </m:r>
                    <m:sSup>
                      <m:sSupPr>
                        <m:ctrlPr>
                          <a:rPr lang="en-US" altLang="zh-CN" i="1">
                            <a:latin typeface="Cambria Math" panose="02040503050406030204" pitchFamily="18" charset="0"/>
                          </a:rPr>
                        </m:ctrlPr>
                      </m:sSupPr>
                      <m:e>
                        <m:r>
                          <a:rPr lang="en-US" altLang="zh-CN" b="0" i="1" smtClean="0">
                            <a:latin typeface="Cambria Math" panose="02040503050406030204" pitchFamily="18" charset="0"/>
                          </a:rPr>
                          <m:t>𝑣</m:t>
                        </m:r>
                      </m:e>
                      <m:sup>
                        <m:r>
                          <a:rPr lang="en-US" altLang="zh-CN" i="1">
                            <a:latin typeface="Cambria Math" panose="02040503050406030204" pitchFamily="18" charset="0"/>
                          </a:rPr>
                          <m:t>2</m:t>
                        </m:r>
                      </m:sup>
                    </m:sSup>
                    <m:r>
                      <a:rPr lang="en-US" altLang="zh-CN" b="0" i="1" smtClean="0">
                        <a:latin typeface="Cambria Math" panose="02040503050406030204" pitchFamily="18" charset="0"/>
                      </a:rPr>
                      <m:t>+</m:t>
                    </m:r>
                    <m:sSup>
                      <m:sSupPr>
                        <m:ctrlPr>
                          <a:rPr lang="en-US" altLang="zh-CN" i="1">
                            <a:latin typeface="Cambria Math" panose="02040503050406030204" pitchFamily="18" charset="0"/>
                          </a:rPr>
                        </m:ctrlPr>
                      </m:sSupPr>
                      <m:e>
                        <m:r>
                          <a:rPr lang="en-US" altLang="zh-CN" b="0" i="1" smtClean="0">
                            <a:latin typeface="Cambria Math" panose="02040503050406030204" pitchFamily="18" charset="0"/>
                          </a:rPr>
                          <m:t>𝑤</m:t>
                        </m:r>
                      </m:e>
                      <m:sup>
                        <m:r>
                          <a:rPr lang="en-US" altLang="zh-CN" i="1">
                            <a:latin typeface="Cambria Math" panose="02040503050406030204" pitchFamily="18" charset="0"/>
                          </a:rPr>
                          <m:t>2</m:t>
                        </m:r>
                      </m:sup>
                    </m:sSup>
                    <m:r>
                      <a:rPr lang="en-US" altLang="zh-CN" b="0" i="1" smtClean="0">
                        <a:latin typeface="Cambria Math" panose="02040503050406030204" pitchFamily="18" charset="0"/>
                      </a:rPr>
                      <m:t>)</m:t>
                    </m:r>
                  </m:oMath>
                </a14:m>
                <a:r>
                  <a:rPr lang="zh-CN" altLang="en-US" dirty="0" smtClean="0"/>
                  <a:t>和势能</a:t>
                </a:r>
                <a:r>
                  <a:rPr lang="en-US" altLang="zh-CN" i="1" dirty="0" smtClean="0">
                    <a:latin typeface="Times New Roman" panose="02020603050405020304" pitchFamily="18" charset="0"/>
                    <a:cs typeface="Times New Roman" panose="02020603050405020304" pitchFamily="18" charset="0"/>
                  </a:rPr>
                  <a:t>P</a:t>
                </a:r>
                <a:r>
                  <a:rPr lang="zh-CN" altLang="en-US" dirty="0" smtClean="0"/>
                  <a:t>三项之和。</a:t>
                </a:r>
                <a:endParaRPr lang="en-US" altLang="zh-CN" dirty="0" smtClean="0"/>
              </a:p>
              <a:p>
                <a:r>
                  <a:rPr lang="zh-CN" altLang="en-US" dirty="0" smtClean="0"/>
                  <a:t>能量方程</a:t>
                </a:r>
                <a:r>
                  <a:rPr lang="zh-CN" altLang="en-US" dirty="0" smtClean="0"/>
                  <a:t>：</a:t>
                </a:r>
                <a14:m>
                  <m:oMath xmlns:m="http://schemas.openxmlformats.org/officeDocument/2006/math">
                    <m:f>
                      <m:fPr>
                        <m:ctrlPr>
                          <a:rPr lang="en-US" altLang="zh-CN" i="1" smtClean="0">
                            <a:latin typeface="Cambria Math" panose="02040503050406030204" pitchFamily="18" charset="0"/>
                          </a:rPr>
                        </m:ctrlPr>
                      </m:fPr>
                      <m:num>
                        <m:r>
                          <a:rPr lang="en-US" altLang="zh-CN" i="1" smtClean="0">
                            <a:latin typeface="Cambria Math" panose="02040503050406030204" pitchFamily="18" charset="0"/>
                          </a:rPr>
                          <m:t>𝜕</m:t>
                        </m:r>
                        <m:r>
                          <a:rPr lang="en-US" altLang="zh-CN" b="0" i="1" smtClean="0">
                            <a:latin typeface="Cambria Math" panose="02040503050406030204" pitchFamily="18" charset="0"/>
                          </a:rPr>
                          <m:t>(</m:t>
                        </m:r>
                        <m:r>
                          <a:rPr lang="zh-CN" altLang="en-US" b="0" i="1" smtClean="0">
                            <a:latin typeface="Cambria Math" panose="02040503050406030204" pitchFamily="18" charset="0"/>
                          </a:rPr>
                          <m:t>𝜌</m:t>
                        </m:r>
                        <m:r>
                          <a:rPr lang="en-US" altLang="zh-CN" b="0" i="1" smtClean="0">
                            <a:latin typeface="Cambria Math" panose="02040503050406030204" pitchFamily="18" charset="0"/>
                          </a:rPr>
                          <m:t>𝑇</m:t>
                        </m:r>
                        <m:r>
                          <a:rPr lang="en-US" altLang="zh-CN" b="0" i="1" smtClean="0">
                            <a:latin typeface="Cambria Math" panose="02040503050406030204" pitchFamily="18" charset="0"/>
                          </a:rPr>
                          <m:t>)</m:t>
                        </m:r>
                      </m:num>
                      <m:den>
                        <m:r>
                          <a:rPr lang="en-US" altLang="zh-CN" i="1" smtClean="0">
                            <a:latin typeface="Cambria Math" panose="02040503050406030204" pitchFamily="18" charset="0"/>
                          </a:rPr>
                          <m:t>𝜕</m:t>
                        </m:r>
                        <m:r>
                          <a:rPr lang="en-US" altLang="zh-CN" b="0" i="1" smtClean="0">
                            <a:latin typeface="Cambria Math" panose="02040503050406030204" pitchFamily="18" charset="0"/>
                          </a:rPr>
                          <m:t>𝑡</m:t>
                        </m:r>
                      </m:den>
                    </m:f>
                    <m:r>
                      <a:rPr lang="en-US" altLang="zh-CN" b="0" i="1" smtClean="0">
                        <a:latin typeface="Cambria Math" panose="02040503050406030204" pitchFamily="18" charset="0"/>
                      </a:rPr>
                      <m:t>+</m:t>
                    </m:r>
                    <m:r>
                      <m:rPr>
                        <m:sty m:val="p"/>
                      </m:rPr>
                      <a:rPr lang="en-US" altLang="zh-CN" b="0" i="0" smtClean="0">
                        <a:latin typeface="Cambria Math" panose="02040503050406030204" pitchFamily="18" charset="0"/>
                      </a:rPr>
                      <m:t>div</m:t>
                    </m:r>
                    <m:d>
                      <m:dPr>
                        <m:ctrlPr>
                          <a:rPr lang="en-US" altLang="zh-CN" b="0" i="1" smtClean="0">
                            <a:latin typeface="Cambria Math" panose="02040503050406030204" pitchFamily="18" charset="0"/>
                          </a:rPr>
                        </m:ctrlPr>
                      </m:dPr>
                      <m:e>
                        <m:r>
                          <a:rPr lang="zh-CN" altLang="en-US" b="0" i="1" smtClean="0">
                            <a:latin typeface="Cambria Math" panose="02040503050406030204" pitchFamily="18" charset="0"/>
                          </a:rPr>
                          <m:t>𝜌</m:t>
                        </m:r>
                        <m:r>
                          <a:rPr lang="en-US" altLang="zh-CN" b="1" i="1" smtClean="0">
                            <a:latin typeface="Cambria Math" panose="02040503050406030204" pitchFamily="18" charset="0"/>
                          </a:rPr>
                          <m:t>𝒖</m:t>
                        </m:r>
                        <m:r>
                          <a:rPr lang="en-US" altLang="zh-CN" b="0" i="1" smtClean="0">
                            <a:latin typeface="Cambria Math" panose="02040503050406030204" pitchFamily="18" charset="0"/>
                          </a:rPr>
                          <m:t>𝑇</m:t>
                        </m:r>
                      </m:e>
                    </m:d>
                    <m:r>
                      <a:rPr lang="en-US" altLang="zh-CN" b="0" i="1" smtClean="0">
                        <a:latin typeface="Cambria Math" panose="02040503050406030204" pitchFamily="18" charset="0"/>
                      </a:rPr>
                      <m:t>=</m:t>
                    </m:r>
                    <m:r>
                      <m:rPr>
                        <m:sty m:val="p"/>
                      </m:rPr>
                      <a:rPr lang="en-US" altLang="zh-CN" b="0" i="0" smtClean="0">
                        <a:latin typeface="Cambria Math" panose="02040503050406030204" pitchFamily="18" charset="0"/>
                      </a:rPr>
                      <m:t>div</m:t>
                    </m:r>
                    <m:d>
                      <m:dPr>
                        <m:ctrlPr>
                          <a:rPr lang="en-US" altLang="zh-CN" b="0" i="1" smtClean="0">
                            <a:latin typeface="Cambria Math" panose="02040503050406030204" pitchFamily="18" charset="0"/>
                          </a:rPr>
                        </m:ctrlPr>
                      </m:dPr>
                      <m:e>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𝑘</m:t>
                            </m:r>
                          </m:num>
                          <m:den>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𝑐</m:t>
                                </m:r>
                              </m:e>
                              <m:sub>
                                <m:r>
                                  <a:rPr lang="en-US" altLang="zh-CN" b="0" i="1" smtClean="0">
                                    <a:latin typeface="Cambria Math" panose="02040503050406030204" pitchFamily="18" charset="0"/>
                                  </a:rPr>
                                  <m:t>𝑝</m:t>
                                </m:r>
                              </m:sub>
                            </m:sSub>
                          </m:den>
                        </m:f>
                        <m:r>
                          <m:rPr>
                            <m:sty m:val="p"/>
                          </m:rPr>
                          <a:rPr lang="en-US" altLang="zh-CN" b="0" i="0" smtClean="0">
                            <a:latin typeface="Cambria Math" panose="02040503050406030204" pitchFamily="18" charset="0"/>
                          </a:rPr>
                          <m:t>grad</m:t>
                        </m:r>
                        <m:r>
                          <a:rPr lang="en-US" altLang="zh-CN" b="0" i="1" smtClean="0">
                            <a:latin typeface="Cambria Math" panose="02040503050406030204" pitchFamily="18" charset="0"/>
                          </a:rPr>
                          <m:t>𝑇</m:t>
                        </m:r>
                      </m:e>
                    </m:d>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𝑆</m:t>
                        </m:r>
                      </m:e>
                      <m:sub>
                        <m:r>
                          <a:rPr lang="en-US" altLang="zh-CN" b="0" i="1" smtClean="0">
                            <a:latin typeface="Cambria Math" panose="02040503050406030204" pitchFamily="18" charset="0"/>
                          </a:rPr>
                          <m:t>𝑇</m:t>
                        </m:r>
                      </m:sub>
                    </m:sSub>
                  </m:oMath>
                </a14:m>
                <a:endParaRPr lang="en-US" altLang="zh-CN" dirty="0"/>
              </a:p>
              <a:p>
                <a:r>
                  <a:rPr lang="zh-CN" altLang="en-US" dirty="0" smtClean="0">
                    <a:latin typeface="Times New Roman" panose="02020603050405020304" pitchFamily="18" charset="0"/>
                    <a:cs typeface="Times New Roman" panose="02020603050405020304" pitchFamily="18" charset="0"/>
                  </a:rPr>
                  <a:t>综合上述方程共有</a:t>
                </a:r>
                <a:r>
                  <a:rPr lang="en-US" altLang="zh-CN" dirty="0" smtClean="0">
                    <a:latin typeface="Times New Roman" panose="02020603050405020304" pitchFamily="18" charset="0"/>
                    <a:cs typeface="Times New Roman" panose="02020603050405020304" pitchFamily="18" charset="0"/>
                  </a:rPr>
                  <a:t>6</a:t>
                </a:r>
                <a:r>
                  <a:rPr lang="zh-CN" altLang="en-US" dirty="0" smtClean="0">
                    <a:latin typeface="Times New Roman" panose="02020603050405020304" pitchFamily="18" charset="0"/>
                    <a:cs typeface="Times New Roman" panose="02020603050405020304" pitchFamily="18" charset="0"/>
                  </a:rPr>
                  <a:t>个未知量，</a:t>
                </a:r>
                <a:r>
                  <a:rPr lang="en-US" altLang="zh-CN" i="1" dirty="0" smtClean="0">
                    <a:latin typeface="Times New Roman" panose="02020603050405020304" pitchFamily="18" charset="0"/>
                    <a:cs typeface="Times New Roman" panose="02020603050405020304" pitchFamily="18" charset="0"/>
                  </a:rPr>
                  <a:t>u</a:t>
                </a:r>
                <a:r>
                  <a:rPr lang="zh-CN" altLang="en-US" i="1" dirty="0" smtClean="0">
                    <a:latin typeface="Times New Roman" panose="02020603050405020304" pitchFamily="18" charset="0"/>
                    <a:cs typeface="Times New Roman" panose="02020603050405020304" pitchFamily="18" charset="0"/>
                  </a:rPr>
                  <a:t>，</a:t>
                </a:r>
                <a:r>
                  <a:rPr lang="en-US" altLang="zh-CN" i="1" dirty="0" smtClean="0">
                    <a:latin typeface="Times New Roman" panose="02020603050405020304" pitchFamily="18" charset="0"/>
                    <a:cs typeface="Times New Roman" panose="02020603050405020304" pitchFamily="18" charset="0"/>
                  </a:rPr>
                  <a:t>v</a:t>
                </a:r>
                <a:r>
                  <a:rPr lang="zh-CN" altLang="en-US" i="1" dirty="0" smtClean="0">
                    <a:latin typeface="Times New Roman" panose="02020603050405020304" pitchFamily="18" charset="0"/>
                    <a:cs typeface="Times New Roman" panose="02020603050405020304" pitchFamily="18" charset="0"/>
                  </a:rPr>
                  <a:t>，</a:t>
                </a:r>
                <a:r>
                  <a:rPr lang="en-US" altLang="zh-CN" i="1" dirty="0" smtClean="0">
                    <a:latin typeface="Times New Roman" panose="02020603050405020304" pitchFamily="18" charset="0"/>
                    <a:cs typeface="Times New Roman" panose="02020603050405020304" pitchFamily="18" charset="0"/>
                  </a:rPr>
                  <a:t>w</a:t>
                </a:r>
                <a:r>
                  <a:rPr lang="zh-CN" altLang="en-US" i="1" dirty="0" smtClean="0">
                    <a:latin typeface="Times New Roman" panose="02020603050405020304" pitchFamily="18" charset="0"/>
                    <a:cs typeface="Times New Roman" panose="02020603050405020304" pitchFamily="18" charset="0"/>
                  </a:rPr>
                  <a:t>，</a:t>
                </a:r>
                <a:r>
                  <a:rPr lang="en-US" altLang="zh-CN" i="1" dirty="0" smtClean="0">
                    <a:latin typeface="Times New Roman" panose="02020603050405020304" pitchFamily="18" charset="0"/>
                    <a:cs typeface="Times New Roman" panose="02020603050405020304" pitchFamily="18" charset="0"/>
                  </a:rPr>
                  <a:t>p</a:t>
                </a:r>
                <a:r>
                  <a:rPr lang="zh-CN" altLang="en-US" i="1" dirty="0" smtClean="0">
                    <a:latin typeface="Times New Roman" panose="02020603050405020304" pitchFamily="18" charset="0"/>
                    <a:cs typeface="Times New Roman" panose="02020603050405020304" pitchFamily="18" charset="0"/>
                  </a:rPr>
                  <a:t>，</a:t>
                </a:r>
                <a:r>
                  <a:rPr lang="en-US" altLang="zh-CN" i="1" dirty="0" smtClean="0">
                    <a:latin typeface="Times New Roman" panose="02020603050405020304" pitchFamily="18" charset="0"/>
                    <a:cs typeface="Times New Roman" panose="02020603050405020304" pitchFamily="18" charset="0"/>
                  </a:rPr>
                  <a:t>T</a:t>
                </a:r>
                <a:r>
                  <a:rPr lang="zh-CN" altLang="en-US" i="1" dirty="0" smtClean="0">
                    <a:latin typeface="Times New Roman" panose="02020603050405020304" pitchFamily="18" charset="0"/>
                    <a:cs typeface="Times New Roman" panose="02020603050405020304" pitchFamily="18" charset="0"/>
                  </a:rPr>
                  <a:t>，</a:t>
                </a:r>
                <a:r>
                  <a:rPr lang="en-US" altLang="zh-CN" i="1" dirty="0" smtClean="0">
                    <a:latin typeface="Times New Roman" panose="02020603050405020304" pitchFamily="18" charset="0"/>
                    <a:cs typeface="Times New Roman" panose="02020603050405020304" pitchFamily="18" charset="0"/>
                  </a:rPr>
                  <a:t>ρ</a:t>
                </a:r>
                <a:r>
                  <a:rPr lang="zh-CN" altLang="en-US" dirty="0" smtClean="0">
                    <a:latin typeface="Times New Roman" panose="02020603050405020304" pitchFamily="18" charset="0"/>
                    <a:cs typeface="Times New Roman" panose="02020603050405020304" pitchFamily="18" charset="0"/>
                  </a:rPr>
                  <a:t>，故补充一个状态方程：</a:t>
                </a:r>
                <a:r>
                  <a:rPr lang="en-US" altLang="zh-CN" i="1" dirty="0" smtClean="0">
                    <a:latin typeface="Times New Roman" panose="02020603050405020304" pitchFamily="18" charset="0"/>
                    <a:cs typeface="Times New Roman" panose="02020603050405020304" pitchFamily="18" charset="0"/>
                  </a:rPr>
                  <a:t>p=p(</a:t>
                </a:r>
                <a:r>
                  <a:rPr lang="en-US" altLang="zh-CN" i="1" dirty="0" err="1" smtClean="0">
                    <a:latin typeface="Times New Roman" panose="02020603050405020304" pitchFamily="18" charset="0"/>
                    <a:cs typeface="Times New Roman" panose="02020603050405020304" pitchFamily="18" charset="0"/>
                  </a:rPr>
                  <a:t>ρ</a:t>
                </a:r>
                <a:r>
                  <a:rPr lang="en-US" altLang="zh-CN" i="1" dirty="0" err="1">
                    <a:latin typeface="Times New Roman" panose="02020603050405020304" pitchFamily="18" charset="0"/>
                    <a:cs typeface="Times New Roman" panose="02020603050405020304" pitchFamily="18" charset="0"/>
                  </a:rPr>
                  <a:t>,</a:t>
                </a:r>
                <a:r>
                  <a:rPr lang="en-US" altLang="zh-CN" i="1" dirty="0" err="1" smtClean="0">
                    <a:latin typeface="Times New Roman" panose="02020603050405020304" pitchFamily="18" charset="0"/>
                    <a:cs typeface="Times New Roman" panose="02020603050405020304" pitchFamily="18" charset="0"/>
                  </a:rPr>
                  <a:t>T</a:t>
                </a:r>
                <a:r>
                  <a:rPr lang="en-US" altLang="zh-CN" i="1" dirty="0" smtClean="0">
                    <a:latin typeface="Times New Roman" panose="02020603050405020304" pitchFamily="18" charset="0"/>
                    <a:cs typeface="Times New Roman" panose="02020603050405020304" pitchFamily="18" charset="0"/>
                  </a:rPr>
                  <a:t>)</a:t>
                </a:r>
                <a:r>
                  <a:rPr lang="zh-CN" altLang="en-US" dirty="0" smtClean="0">
                    <a:latin typeface="Times New Roman" panose="02020603050405020304" pitchFamily="18" charset="0"/>
                    <a:cs typeface="Times New Roman" panose="02020603050405020304" pitchFamily="18" charset="0"/>
                  </a:rPr>
                  <a:t>。（理想气体：</a:t>
                </a:r>
                <a:r>
                  <a:rPr lang="en-US" altLang="zh-CN" i="1" dirty="0" smtClean="0">
                    <a:latin typeface="Times New Roman" panose="02020603050405020304" pitchFamily="18" charset="0"/>
                    <a:cs typeface="Times New Roman" panose="02020603050405020304" pitchFamily="18" charset="0"/>
                  </a:rPr>
                  <a:t>p=</a:t>
                </a:r>
                <a:r>
                  <a:rPr lang="en-US" altLang="zh-CN" i="1" dirty="0" err="1" smtClean="0">
                    <a:latin typeface="Times New Roman" panose="02020603050405020304" pitchFamily="18" charset="0"/>
                    <a:cs typeface="Times New Roman" panose="02020603050405020304" pitchFamily="18" charset="0"/>
                  </a:rPr>
                  <a:t>ρRT</a:t>
                </a:r>
                <a:r>
                  <a:rPr lang="zh-CN" altLang="en-US" dirty="0" smtClean="0">
                    <a:latin typeface="Times New Roman" panose="02020603050405020304" pitchFamily="18" charset="0"/>
                    <a:cs typeface="Times New Roman" panose="02020603050405020304" pitchFamily="18" charset="0"/>
                  </a:rPr>
                  <a:t>）</a:t>
                </a:r>
                <a:endParaRPr lang="en-US" altLang="zh-CN" dirty="0" smtClean="0">
                  <a:latin typeface="Times New Roman" panose="02020603050405020304" pitchFamily="18" charset="0"/>
                  <a:cs typeface="Times New Roman" panose="02020603050405020304" pitchFamily="18" charset="0"/>
                </a:endParaRPr>
              </a:p>
              <a:p>
                <a:endParaRPr lang="zh-CN" altLang="en-US" dirty="0"/>
              </a:p>
            </p:txBody>
          </p:sp>
        </mc:Choice>
        <mc:Fallback>
          <p:sp>
            <p:nvSpPr>
              <p:cNvPr id="2" name="内容占位符 1"/>
              <p:cNvSpPr>
                <a:spLocks noGrp="1" noRot="1" noChangeAspect="1" noMove="1" noResize="1" noEditPoints="1" noAdjustHandles="1" noChangeArrowheads="1" noChangeShapeType="1" noTextEdit="1"/>
              </p:cNvSpPr>
              <p:nvPr>
                <p:ph sz="quarter" idx="10"/>
              </p:nvPr>
            </p:nvSpPr>
            <p:spPr>
              <a:blipFill>
                <a:blip r:embed="rId3"/>
                <a:stretch>
                  <a:fillRect l="-801" t="-124" r="-73"/>
                </a:stretch>
              </a:blipFill>
            </p:spPr>
            <p:txBody>
              <a:bodyPr/>
              <a:lstStyle/>
              <a:p>
                <a:r>
                  <a:rPr lang="zh-CN" altLang="en-US">
                    <a:noFill/>
                  </a:rPr>
                  <a:t> </a:t>
                </a:r>
              </a:p>
            </p:txBody>
          </p:sp>
        </mc:Fallback>
      </mc:AlternateContent>
      <p:sp>
        <p:nvSpPr>
          <p:cNvPr id="3" name="标题 2"/>
          <p:cNvSpPr>
            <a:spLocks noGrp="1"/>
          </p:cNvSpPr>
          <p:nvPr>
            <p:ph type="title"/>
          </p:nvPr>
        </p:nvSpPr>
        <p:spPr/>
        <p:txBody>
          <a:bodyPr/>
          <a:lstStyle/>
          <a:p>
            <a:r>
              <a:rPr lang="zh-CN" altLang="en-US" dirty="0"/>
              <a:t>流体动力学控制方程</a:t>
            </a:r>
            <a:r>
              <a:rPr lang="en-US" altLang="zh-CN" dirty="0" smtClean="0"/>
              <a:t>——</a:t>
            </a:r>
            <a:r>
              <a:rPr lang="zh-CN" altLang="en-US" dirty="0" smtClean="0"/>
              <a:t>能量守恒</a:t>
            </a:r>
            <a:r>
              <a:rPr lang="zh-CN" altLang="en-US" dirty="0"/>
              <a:t>方程</a:t>
            </a:r>
          </a:p>
        </p:txBody>
      </p:sp>
    </p:spTree>
    <p:extLst>
      <p:ext uri="{BB962C8B-B14F-4D97-AF65-F5344CB8AC3E}">
        <p14:creationId xmlns:p14="http://schemas.microsoft.com/office/powerpoint/2010/main" val="31392327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内容占位符 1"/>
              <p:cNvSpPr>
                <a:spLocks noGrp="1"/>
              </p:cNvSpPr>
              <p:nvPr>
                <p:ph sz="quarter" idx="10"/>
              </p:nvPr>
            </p:nvSpPr>
            <p:spPr/>
            <p:txBody>
              <a:bodyPr/>
              <a:lstStyle/>
              <a:p>
                <a:r>
                  <a:rPr lang="zh-CN" altLang="en-US" dirty="0" smtClean="0"/>
                  <a:t>流体系统中可能存在多种化学成分的交换，每种组分都遵循质量守恒定律：系统内某化学成分</a:t>
                </a:r>
                <a:r>
                  <a:rPr lang="zh-CN" altLang="en-US" dirty="0" smtClean="0">
                    <a:solidFill>
                      <a:srgbClr val="FF0000"/>
                    </a:solidFill>
                  </a:rPr>
                  <a:t>质量对时间的变化率</a:t>
                </a:r>
                <a:r>
                  <a:rPr lang="zh-CN" altLang="en-US" dirty="0" smtClean="0"/>
                  <a:t>，等于通过系统界面净扩散流量与通过化学反应产生的该组分的</a:t>
                </a:r>
                <a:r>
                  <a:rPr lang="zh-CN" altLang="en-US" dirty="0" smtClean="0">
                    <a:solidFill>
                      <a:srgbClr val="FF0000"/>
                    </a:solidFill>
                  </a:rPr>
                  <a:t>生产率</a:t>
                </a:r>
                <a:r>
                  <a:rPr lang="zh-CN" altLang="en-US" dirty="0" smtClean="0"/>
                  <a:t>之和。</a:t>
                </a:r>
                <a:endParaRPr lang="en-US" altLang="zh-CN" dirty="0" smtClean="0"/>
              </a:p>
              <a:p>
                <a:r>
                  <a:rPr lang="zh-CN" altLang="en-US" dirty="0" smtClean="0"/>
                  <a:t>组分</a:t>
                </a:r>
                <a:r>
                  <a:rPr lang="en-US" altLang="zh-CN" dirty="0" smtClean="0"/>
                  <a:t>s</a:t>
                </a:r>
                <a:r>
                  <a:rPr lang="zh-CN" altLang="en-US" dirty="0" smtClean="0"/>
                  <a:t>的质量守恒方程：</a:t>
                </a:r>
                <a:endParaRPr lang="en-US" altLang="zh-CN" dirty="0" smtClean="0"/>
              </a:p>
              <a:p>
                <a:endParaRPr lang="en-US" altLang="zh-CN" dirty="0" smtClean="0"/>
              </a:p>
              <a:p>
                <a:r>
                  <a:rPr lang="en-US" altLang="zh-CN" dirty="0" smtClean="0"/>
                  <a:t>             </a:t>
                </a:r>
                <a14:m>
                  <m:oMath xmlns:m="http://schemas.openxmlformats.org/officeDocument/2006/math">
                    <m:f>
                      <m:fPr>
                        <m:ctrlPr>
                          <a:rPr lang="en-US" altLang="zh-CN" i="1">
                            <a:latin typeface="Cambria Math" panose="02040503050406030204" pitchFamily="18" charset="0"/>
                          </a:rPr>
                        </m:ctrlPr>
                      </m:fPr>
                      <m:num>
                        <m:r>
                          <a:rPr lang="en-US" altLang="zh-CN" i="1">
                            <a:latin typeface="Cambria Math" panose="02040503050406030204" pitchFamily="18" charset="0"/>
                          </a:rPr>
                          <m:t>𝜕</m:t>
                        </m:r>
                        <m:r>
                          <a:rPr lang="en-US" altLang="zh-CN" i="1">
                            <a:latin typeface="Cambria Math" panose="02040503050406030204" pitchFamily="18" charset="0"/>
                          </a:rPr>
                          <m:t>(</m:t>
                        </m:r>
                        <m:r>
                          <a:rPr lang="zh-CN" altLang="en-US" i="1">
                            <a:latin typeface="Cambria Math" panose="02040503050406030204" pitchFamily="18" charset="0"/>
                          </a:rPr>
                          <m:t>𝜌</m:t>
                        </m:r>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𝑐</m:t>
                            </m:r>
                          </m:e>
                          <m:sub>
                            <m:r>
                              <a:rPr lang="en-US" altLang="zh-CN" b="0" i="1" smtClean="0">
                                <a:latin typeface="Cambria Math" panose="02040503050406030204" pitchFamily="18" charset="0"/>
                              </a:rPr>
                              <m:t>𝑠</m:t>
                            </m:r>
                          </m:sub>
                        </m:sSub>
                        <m:r>
                          <a:rPr lang="en-US" altLang="zh-CN" i="1">
                            <a:latin typeface="Cambria Math" panose="02040503050406030204" pitchFamily="18" charset="0"/>
                          </a:rPr>
                          <m:t>)</m:t>
                        </m:r>
                      </m:num>
                      <m:den>
                        <m:r>
                          <a:rPr lang="en-US" altLang="zh-CN" i="1">
                            <a:latin typeface="Cambria Math" panose="02040503050406030204" pitchFamily="18" charset="0"/>
                          </a:rPr>
                          <m:t>𝜕</m:t>
                        </m:r>
                        <m:r>
                          <a:rPr lang="en-US" altLang="zh-CN" i="1">
                            <a:latin typeface="Cambria Math" panose="02040503050406030204" pitchFamily="18" charset="0"/>
                          </a:rPr>
                          <m:t>𝑡</m:t>
                        </m:r>
                      </m:den>
                    </m:f>
                    <m:r>
                      <a:rPr lang="en-US" altLang="zh-CN" i="1">
                        <a:latin typeface="Cambria Math" panose="02040503050406030204" pitchFamily="18" charset="0"/>
                      </a:rPr>
                      <m:t>+</m:t>
                    </m:r>
                    <m:r>
                      <m:rPr>
                        <m:sty m:val="p"/>
                      </m:rPr>
                      <a:rPr lang="en-US" altLang="zh-CN">
                        <a:latin typeface="Cambria Math" panose="02040503050406030204" pitchFamily="18" charset="0"/>
                      </a:rPr>
                      <m:t>div</m:t>
                    </m:r>
                    <m:d>
                      <m:dPr>
                        <m:ctrlPr>
                          <a:rPr lang="en-US" altLang="zh-CN" i="1">
                            <a:latin typeface="Cambria Math" panose="02040503050406030204" pitchFamily="18" charset="0"/>
                          </a:rPr>
                        </m:ctrlPr>
                      </m:dPr>
                      <m:e>
                        <m:r>
                          <a:rPr lang="zh-CN" altLang="en-US" i="1">
                            <a:latin typeface="Cambria Math" panose="02040503050406030204" pitchFamily="18" charset="0"/>
                          </a:rPr>
                          <m:t>𝜌</m:t>
                        </m:r>
                        <m:r>
                          <a:rPr lang="en-US" altLang="zh-CN" b="1" i="1">
                            <a:latin typeface="Cambria Math" panose="02040503050406030204" pitchFamily="18" charset="0"/>
                          </a:rPr>
                          <m:t>𝒖</m:t>
                        </m:r>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𝑐</m:t>
                            </m:r>
                          </m:e>
                          <m:sub>
                            <m:r>
                              <a:rPr lang="en-US" altLang="zh-CN" b="0" i="1" smtClean="0">
                                <a:latin typeface="Cambria Math" panose="02040503050406030204" pitchFamily="18" charset="0"/>
                              </a:rPr>
                              <m:t>𝑠</m:t>
                            </m:r>
                          </m:sub>
                        </m:sSub>
                      </m:e>
                    </m:d>
                    <m:r>
                      <a:rPr lang="en-US" altLang="zh-CN" i="1">
                        <a:latin typeface="Cambria Math" panose="02040503050406030204" pitchFamily="18" charset="0"/>
                      </a:rPr>
                      <m:t>=</m:t>
                    </m:r>
                    <m:r>
                      <m:rPr>
                        <m:sty m:val="p"/>
                      </m:rPr>
                      <a:rPr lang="en-US" altLang="zh-CN">
                        <a:latin typeface="Cambria Math" panose="02040503050406030204" pitchFamily="18" charset="0"/>
                      </a:rPr>
                      <m:t>div</m:t>
                    </m:r>
                    <m:d>
                      <m:dPr>
                        <m:ctrlPr>
                          <a:rPr lang="en-US" altLang="zh-CN" i="1">
                            <a:latin typeface="Cambria Math" panose="02040503050406030204" pitchFamily="18" charset="0"/>
                          </a:rPr>
                        </m:ctrlPr>
                      </m:dPr>
                      <m:e>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𝐷</m:t>
                            </m:r>
                          </m:e>
                          <m:sub>
                            <m:r>
                              <a:rPr lang="en-US" altLang="zh-CN" b="0" i="1" smtClean="0">
                                <a:latin typeface="Cambria Math" panose="02040503050406030204" pitchFamily="18" charset="0"/>
                              </a:rPr>
                              <m:t>𝑠</m:t>
                            </m:r>
                          </m:sub>
                        </m:sSub>
                        <m:r>
                          <a:rPr lang="en-US" altLang="zh-CN" b="0" i="0" smtClean="0">
                            <a:latin typeface="Cambria Math" panose="02040503050406030204" pitchFamily="18" charset="0"/>
                          </a:rPr>
                          <m:t> </m:t>
                        </m:r>
                        <m:r>
                          <m:rPr>
                            <m:sty m:val="p"/>
                          </m:rPr>
                          <a:rPr lang="en-US" altLang="zh-CN">
                            <a:latin typeface="Cambria Math" panose="02040503050406030204" pitchFamily="18" charset="0"/>
                          </a:rPr>
                          <m:t>grad</m:t>
                        </m:r>
                        <m:r>
                          <a:rPr lang="en-US" altLang="zh-CN" b="0" i="1" smtClean="0">
                            <a:latin typeface="Cambria Math" panose="02040503050406030204" pitchFamily="18" charset="0"/>
                          </a:rPr>
                          <m:t>(</m:t>
                        </m:r>
                        <m:r>
                          <a:rPr lang="zh-CN" altLang="en-US" b="0" i="1" smtClean="0">
                            <a:latin typeface="Cambria Math" panose="02040503050406030204" pitchFamily="18" charset="0"/>
                          </a:rPr>
                          <m:t>𝜌</m:t>
                        </m:r>
                        <m:sSub>
                          <m:sSubPr>
                            <m:ctrlPr>
                              <a:rPr lang="en-US" altLang="zh-CN" i="1">
                                <a:latin typeface="Cambria Math" panose="02040503050406030204" pitchFamily="18" charset="0"/>
                              </a:rPr>
                            </m:ctrlPr>
                          </m:sSubPr>
                          <m:e>
                            <m:r>
                              <a:rPr lang="en-US" altLang="zh-CN" i="1">
                                <a:latin typeface="Cambria Math" panose="02040503050406030204" pitchFamily="18" charset="0"/>
                              </a:rPr>
                              <m:t>𝑐</m:t>
                            </m:r>
                          </m:e>
                          <m:sub>
                            <m:r>
                              <a:rPr lang="en-US" altLang="zh-CN" i="1">
                                <a:latin typeface="Cambria Math" panose="02040503050406030204" pitchFamily="18" charset="0"/>
                              </a:rPr>
                              <m:t>𝑠</m:t>
                            </m:r>
                          </m:sub>
                        </m:sSub>
                        <m:r>
                          <a:rPr lang="en-US" altLang="zh-CN" b="0" i="1" smtClean="0">
                            <a:latin typeface="Cambria Math" panose="02040503050406030204" pitchFamily="18" charset="0"/>
                          </a:rPr>
                          <m:t>)</m:t>
                        </m:r>
                      </m:e>
                    </m:d>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𝑆</m:t>
                        </m:r>
                      </m:e>
                      <m:sub>
                        <m:r>
                          <a:rPr lang="en-US" altLang="zh-CN" b="0" i="1" smtClean="0">
                            <a:latin typeface="Cambria Math" panose="02040503050406030204" pitchFamily="18" charset="0"/>
                          </a:rPr>
                          <m:t>𝑠</m:t>
                        </m:r>
                      </m:sub>
                    </m:sSub>
                  </m:oMath>
                </a14:m>
                <a:endParaRPr lang="en-US" altLang="zh-CN" dirty="0"/>
              </a:p>
              <a:p>
                <a:endParaRPr lang="en-US" altLang="zh-CN" dirty="0" smtClean="0"/>
              </a:p>
              <a:p>
                <a:endParaRPr lang="en-US" altLang="zh-CN" dirty="0"/>
              </a:p>
              <a:p>
                <a:r>
                  <a:rPr lang="zh-CN" altLang="en-US" dirty="0" smtClean="0"/>
                  <a:t>组分质量守恒方程又叫浓度传输方程。</a:t>
                </a:r>
                <a:endParaRPr lang="en-US" altLang="zh-CN" dirty="0" smtClean="0"/>
              </a:p>
            </p:txBody>
          </p:sp>
        </mc:Choice>
        <mc:Fallback>
          <p:sp>
            <p:nvSpPr>
              <p:cNvPr id="2" name="内容占位符 1"/>
              <p:cNvSpPr>
                <a:spLocks noGrp="1" noRot="1" noChangeAspect="1" noMove="1" noResize="1" noEditPoints="1" noAdjustHandles="1" noChangeArrowheads="1" noChangeShapeType="1" noTextEdit="1"/>
              </p:cNvSpPr>
              <p:nvPr>
                <p:ph sz="quarter" idx="10"/>
              </p:nvPr>
            </p:nvSpPr>
            <p:spPr>
              <a:blipFill>
                <a:blip r:embed="rId3"/>
                <a:stretch>
                  <a:fillRect l="-801" t="-124" r="-73"/>
                </a:stretch>
              </a:blipFill>
            </p:spPr>
            <p:txBody>
              <a:bodyPr/>
              <a:lstStyle/>
              <a:p>
                <a:r>
                  <a:rPr lang="zh-CN" altLang="en-US">
                    <a:noFill/>
                  </a:rPr>
                  <a:t> </a:t>
                </a:r>
              </a:p>
            </p:txBody>
          </p:sp>
        </mc:Fallback>
      </mc:AlternateContent>
      <p:sp>
        <p:nvSpPr>
          <p:cNvPr id="3" name="标题 2"/>
          <p:cNvSpPr>
            <a:spLocks noGrp="1"/>
          </p:cNvSpPr>
          <p:nvPr>
            <p:ph type="title"/>
          </p:nvPr>
        </p:nvSpPr>
        <p:spPr/>
        <p:txBody>
          <a:bodyPr/>
          <a:lstStyle/>
          <a:p>
            <a:r>
              <a:rPr lang="zh-CN" altLang="en-US" dirty="0"/>
              <a:t>流体动力学控制方程</a:t>
            </a:r>
            <a:r>
              <a:rPr lang="en-US" altLang="zh-CN" dirty="0" smtClean="0"/>
              <a:t>——</a:t>
            </a:r>
            <a:r>
              <a:rPr lang="zh-CN" altLang="en-US" dirty="0" smtClean="0"/>
              <a:t>组分质量守恒方程</a:t>
            </a:r>
            <a:endParaRPr lang="zh-CN" altLang="en-US" dirty="0"/>
          </a:p>
        </p:txBody>
      </p:sp>
      <p:cxnSp>
        <p:nvCxnSpPr>
          <p:cNvPr id="7" name="直接连接符 6"/>
          <p:cNvCxnSpPr/>
          <p:nvPr/>
        </p:nvCxnSpPr>
        <p:spPr>
          <a:xfrm>
            <a:off x="1950852" y="4518542"/>
            <a:ext cx="0" cy="445284"/>
          </a:xfrm>
          <a:prstGeom prst="line">
            <a:avLst/>
          </a:prstGeom>
        </p:spPr>
        <p:style>
          <a:lnRef idx="1">
            <a:schemeClr val="dk1"/>
          </a:lnRef>
          <a:fillRef idx="0">
            <a:schemeClr val="dk1"/>
          </a:fillRef>
          <a:effectRef idx="0">
            <a:schemeClr val="dk1"/>
          </a:effectRef>
          <a:fontRef idx="minor">
            <a:schemeClr val="tx1"/>
          </a:fontRef>
        </p:style>
      </p:cxnSp>
      <p:cxnSp>
        <p:nvCxnSpPr>
          <p:cNvPr id="8" name="直接连接符 7"/>
          <p:cNvCxnSpPr/>
          <p:nvPr/>
        </p:nvCxnSpPr>
        <p:spPr>
          <a:xfrm>
            <a:off x="3224481" y="4518542"/>
            <a:ext cx="0" cy="445284"/>
          </a:xfrm>
          <a:prstGeom prst="line">
            <a:avLst/>
          </a:prstGeom>
        </p:spPr>
        <p:style>
          <a:lnRef idx="1">
            <a:schemeClr val="dk1"/>
          </a:lnRef>
          <a:fillRef idx="0">
            <a:schemeClr val="dk1"/>
          </a:fillRef>
          <a:effectRef idx="0">
            <a:schemeClr val="dk1"/>
          </a:effectRef>
          <a:fontRef idx="minor">
            <a:schemeClr val="tx1"/>
          </a:fontRef>
        </p:style>
      </p:cxnSp>
      <p:cxnSp>
        <p:nvCxnSpPr>
          <p:cNvPr id="9" name="直接连接符 8"/>
          <p:cNvCxnSpPr/>
          <p:nvPr/>
        </p:nvCxnSpPr>
        <p:spPr>
          <a:xfrm>
            <a:off x="4922653" y="4518542"/>
            <a:ext cx="0" cy="445284"/>
          </a:xfrm>
          <a:prstGeom prst="line">
            <a:avLst/>
          </a:prstGeom>
        </p:spPr>
        <p:style>
          <a:lnRef idx="1">
            <a:schemeClr val="dk1"/>
          </a:lnRef>
          <a:fillRef idx="0">
            <a:schemeClr val="dk1"/>
          </a:fillRef>
          <a:effectRef idx="0">
            <a:schemeClr val="dk1"/>
          </a:effectRef>
          <a:fontRef idx="minor">
            <a:schemeClr val="tx1"/>
          </a:fontRef>
        </p:style>
      </p:cxnSp>
      <p:cxnSp>
        <p:nvCxnSpPr>
          <p:cNvPr id="10" name="直接连接符 9"/>
          <p:cNvCxnSpPr/>
          <p:nvPr/>
        </p:nvCxnSpPr>
        <p:spPr>
          <a:xfrm>
            <a:off x="6337795" y="4518542"/>
            <a:ext cx="0" cy="445284"/>
          </a:xfrm>
          <a:prstGeom prst="line">
            <a:avLst/>
          </a:prstGeom>
        </p:spPr>
        <p:style>
          <a:lnRef idx="1">
            <a:schemeClr val="dk1"/>
          </a:lnRef>
          <a:fillRef idx="0">
            <a:schemeClr val="dk1"/>
          </a:fillRef>
          <a:effectRef idx="0">
            <a:schemeClr val="dk1"/>
          </a:effectRef>
          <a:fontRef idx="minor">
            <a:schemeClr val="tx1"/>
          </a:fontRef>
        </p:style>
      </p:cxnSp>
      <p:sp>
        <p:nvSpPr>
          <p:cNvPr id="11" name="文本框 10"/>
          <p:cNvSpPr txBox="1"/>
          <p:nvPr/>
        </p:nvSpPr>
        <p:spPr>
          <a:xfrm>
            <a:off x="1216065" y="5097904"/>
            <a:ext cx="1469573" cy="369332"/>
          </a:xfrm>
          <a:prstGeom prst="rect">
            <a:avLst/>
          </a:prstGeom>
          <a:noFill/>
        </p:spPr>
        <p:txBody>
          <a:bodyPr wrap="square" rtlCol="0">
            <a:spAutoFit/>
          </a:bodyPr>
          <a:lstStyle/>
          <a:p>
            <a:r>
              <a:rPr lang="zh-CN" altLang="en-US" dirty="0" smtClean="0"/>
              <a:t>时间变化率</a:t>
            </a:r>
            <a:endParaRPr lang="zh-CN" altLang="en-US" dirty="0"/>
          </a:p>
        </p:txBody>
      </p:sp>
      <p:sp>
        <p:nvSpPr>
          <p:cNvPr id="12" name="文本框 11"/>
          <p:cNvSpPr txBox="1"/>
          <p:nvPr/>
        </p:nvSpPr>
        <p:spPr>
          <a:xfrm>
            <a:off x="2831845" y="5097904"/>
            <a:ext cx="936922" cy="369332"/>
          </a:xfrm>
          <a:prstGeom prst="rect">
            <a:avLst/>
          </a:prstGeom>
          <a:noFill/>
        </p:spPr>
        <p:txBody>
          <a:bodyPr wrap="square" rtlCol="0">
            <a:spAutoFit/>
          </a:bodyPr>
          <a:lstStyle/>
          <a:p>
            <a:r>
              <a:rPr lang="zh-CN" altLang="en-US" dirty="0" smtClean="0"/>
              <a:t>对流项</a:t>
            </a:r>
            <a:endParaRPr lang="zh-CN" altLang="en-US" dirty="0"/>
          </a:p>
        </p:txBody>
      </p:sp>
      <p:sp>
        <p:nvSpPr>
          <p:cNvPr id="13" name="文本框 12"/>
          <p:cNvSpPr txBox="1"/>
          <p:nvPr/>
        </p:nvSpPr>
        <p:spPr>
          <a:xfrm>
            <a:off x="4514963" y="5097904"/>
            <a:ext cx="936922" cy="369332"/>
          </a:xfrm>
          <a:prstGeom prst="rect">
            <a:avLst/>
          </a:prstGeom>
          <a:noFill/>
        </p:spPr>
        <p:txBody>
          <a:bodyPr wrap="square" rtlCol="0">
            <a:spAutoFit/>
          </a:bodyPr>
          <a:lstStyle/>
          <a:p>
            <a:r>
              <a:rPr lang="zh-CN" altLang="en-US" dirty="0" smtClean="0"/>
              <a:t>扩散项</a:t>
            </a:r>
            <a:endParaRPr lang="zh-CN" altLang="en-US" dirty="0"/>
          </a:p>
        </p:txBody>
      </p:sp>
      <p:sp>
        <p:nvSpPr>
          <p:cNvPr id="14" name="文本框 13"/>
          <p:cNvSpPr txBox="1"/>
          <p:nvPr/>
        </p:nvSpPr>
        <p:spPr>
          <a:xfrm>
            <a:off x="5936393" y="5097904"/>
            <a:ext cx="936922" cy="369332"/>
          </a:xfrm>
          <a:prstGeom prst="rect">
            <a:avLst/>
          </a:prstGeom>
          <a:noFill/>
        </p:spPr>
        <p:txBody>
          <a:bodyPr wrap="square" rtlCol="0">
            <a:spAutoFit/>
          </a:bodyPr>
          <a:lstStyle/>
          <a:p>
            <a:r>
              <a:rPr lang="zh-CN" altLang="en-US" dirty="0" smtClean="0"/>
              <a:t>反应项</a:t>
            </a:r>
            <a:endParaRPr lang="zh-CN" altLang="en-US" dirty="0"/>
          </a:p>
        </p:txBody>
      </p:sp>
    </p:spTree>
    <p:extLst>
      <p:ext uri="{BB962C8B-B14F-4D97-AF65-F5344CB8AC3E}">
        <p14:creationId xmlns:p14="http://schemas.microsoft.com/office/powerpoint/2010/main" val="2352064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p:cNvSpPr>
                <a:spLocks noGrp="1"/>
              </p:cNvSpPr>
              <p:nvPr>
                <p:ph sz="quarter" idx="10"/>
              </p:nvPr>
            </p:nvSpPr>
            <p:spPr/>
            <p:txBody>
              <a:bodyPr/>
              <a:lstStyle/>
              <a:p>
                <a:r>
                  <a:rPr lang="zh-CN" altLang="en-US" dirty="0" smtClean="0"/>
                  <a:t>四个基本控制方程可以写成下面的通用格式：</a:t>
                </a:r>
                <a:endParaRPr lang="en-US" altLang="zh-CN" dirty="0" smtClean="0"/>
              </a:p>
              <a:p>
                <a14:m>
                  <m:oMath xmlns:m="http://schemas.openxmlformats.org/officeDocument/2006/math">
                    <m:f>
                      <m:fPr>
                        <m:ctrlPr>
                          <a:rPr lang="en-US" altLang="zh-CN" sz="2400" i="1" smtClean="0">
                            <a:latin typeface="Cambria Math" panose="02040503050406030204" pitchFamily="18" charset="0"/>
                          </a:rPr>
                        </m:ctrlPr>
                      </m:fPr>
                      <m:num>
                        <m:r>
                          <a:rPr lang="en-US" altLang="zh-CN" sz="2400" i="1" smtClean="0">
                            <a:latin typeface="Cambria Math" panose="02040503050406030204" pitchFamily="18" charset="0"/>
                          </a:rPr>
                          <m:t>𝜕</m:t>
                        </m:r>
                        <m:r>
                          <a:rPr lang="en-US" altLang="zh-CN" sz="2400" b="0" i="1" smtClean="0">
                            <a:latin typeface="Cambria Math" panose="02040503050406030204" pitchFamily="18" charset="0"/>
                          </a:rPr>
                          <m:t>(</m:t>
                        </m:r>
                        <m:r>
                          <a:rPr lang="zh-CN" altLang="en-US" sz="2400" b="0" i="1" smtClean="0">
                            <a:latin typeface="Cambria Math" panose="02040503050406030204" pitchFamily="18" charset="0"/>
                          </a:rPr>
                          <m:t>𝜌𝜙</m:t>
                        </m:r>
                        <m:r>
                          <a:rPr lang="en-US" altLang="zh-CN" sz="2400" b="0" i="1" smtClean="0">
                            <a:latin typeface="Cambria Math" panose="02040503050406030204" pitchFamily="18" charset="0"/>
                          </a:rPr>
                          <m:t>)</m:t>
                        </m:r>
                      </m:num>
                      <m:den>
                        <m:r>
                          <a:rPr lang="en-US" altLang="zh-CN" sz="2400" i="1" smtClean="0">
                            <a:latin typeface="Cambria Math" panose="02040503050406030204" pitchFamily="18" charset="0"/>
                          </a:rPr>
                          <m:t>𝜕</m:t>
                        </m:r>
                        <m:r>
                          <a:rPr lang="en-US" altLang="zh-CN" sz="2400" b="0" i="1" smtClean="0">
                            <a:latin typeface="Cambria Math" panose="02040503050406030204" pitchFamily="18" charset="0"/>
                          </a:rPr>
                          <m:t>𝑡</m:t>
                        </m:r>
                      </m:den>
                    </m:f>
                    <m:r>
                      <a:rPr lang="en-US" altLang="zh-CN" sz="2400" b="0" i="0" smtClean="0">
                        <a:latin typeface="Cambria Math" panose="02040503050406030204" pitchFamily="18" charset="0"/>
                      </a:rPr>
                      <m:t>+</m:t>
                    </m:r>
                    <m:r>
                      <m:rPr>
                        <m:sty m:val="p"/>
                      </m:rPr>
                      <a:rPr lang="en-US" altLang="zh-CN" sz="2400" b="0" i="0" smtClean="0">
                        <a:latin typeface="Cambria Math" panose="02040503050406030204" pitchFamily="18" charset="0"/>
                      </a:rPr>
                      <m:t>div</m:t>
                    </m:r>
                    <m:d>
                      <m:dPr>
                        <m:ctrlPr>
                          <a:rPr lang="en-US" altLang="zh-CN" sz="2400" b="0" i="1" smtClean="0">
                            <a:latin typeface="Cambria Math" panose="02040503050406030204" pitchFamily="18" charset="0"/>
                          </a:rPr>
                        </m:ctrlPr>
                      </m:dPr>
                      <m:e>
                        <m:r>
                          <a:rPr lang="el-GR" altLang="zh-CN" sz="2400" b="0" i="1" smtClean="0">
                            <a:latin typeface="Cambria Math" panose="02040503050406030204" pitchFamily="18" charset="0"/>
                            <a:ea typeface="Cambria Math" panose="02040503050406030204" pitchFamily="18" charset="0"/>
                          </a:rPr>
                          <m:t>𝜌</m:t>
                        </m:r>
                        <m:r>
                          <a:rPr lang="en-US" altLang="zh-CN" sz="2400" b="1" i="1" smtClean="0">
                            <a:latin typeface="Cambria Math" panose="02040503050406030204" pitchFamily="18" charset="0"/>
                            <a:ea typeface="Cambria Math" panose="02040503050406030204" pitchFamily="18" charset="0"/>
                          </a:rPr>
                          <m:t>𝒖</m:t>
                        </m:r>
                        <m:r>
                          <a:rPr lang="el-GR" altLang="zh-CN" sz="2400" b="0" i="1" smtClean="0">
                            <a:latin typeface="Cambria Math" panose="02040503050406030204" pitchFamily="18" charset="0"/>
                            <a:ea typeface="Cambria Math" panose="02040503050406030204" pitchFamily="18" charset="0"/>
                          </a:rPr>
                          <m:t>𝜙</m:t>
                        </m:r>
                      </m:e>
                    </m:d>
                    <m:r>
                      <a:rPr lang="en-US" altLang="zh-CN" sz="2400" b="0" i="0" smtClean="0">
                        <a:latin typeface="Cambria Math" panose="02040503050406030204" pitchFamily="18" charset="0"/>
                      </a:rPr>
                      <m:t>=</m:t>
                    </m:r>
                    <m:r>
                      <m:rPr>
                        <m:sty m:val="p"/>
                      </m:rPr>
                      <a:rPr lang="en-US" altLang="zh-CN" sz="2400" b="0" i="0" smtClean="0">
                        <a:latin typeface="Cambria Math" panose="02040503050406030204" pitchFamily="18" charset="0"/>
                      </a:rPr>
                      <m:t>div</m:t>
                    </m:r>
                    <m:d>
                      <m:dPr>
                        <m:ctrlPr>
                          <a:rPr lang="en-US" altLang="zh-CN" sz="2400" b="0" i="1" smtClean="0">
                            <a:latin typeface="Cambria Math" panose="02040503050406030204" pitchFamily="18" charset="0"/>
                          </a:rPr>
                        </m:ctrlPr>
                      </m:dPr>
                      <m:e>
                        <m:r>
                          <m:rPr>
                            <m:sty m:val="p"/>
                          </m:rPr>
                          <a:rPr lang="el-GR" altLang="zh-CN" sz="2400" b="0" i="1" smtClean="0">
                            <a:latin typeface="Cambria Math" panose="02040503050406030204" pitchFamily="18" charset="0"/>
                            <a:ea typeface="Cambria Math" panose="02040503050406030204" pitchFamily="18" charset="0"/>
                          </a:rPr>
                          <m:t>Γ</m:t>
                        </m:r>
                        <m:r>
                          <m:rPr>
                            <m:sty m:val="p"/>
                          </m:rPr>
                          <a:rPr lang="en-US" altLang="zh-CN" sz="2400" b="0" i="0" smtClean="0">
                            <a:latin typeface="Cambria Math" panose="02040503050406030204" pitchFamily="18" charset="0"/>
                            <a:ea typeface="Cambria Math" panose="02040503050406030204" pitchFamily="18" charset="0"/>
                          </a:rPr>
                          <m:t>grad</m:t>
                        </m:r>
                        <m:r>
                          <a:rPr lang="el-GR" altLang="zh-CN" sz="2400" b="0" i="1" smtClean="0">
                            <a:latin typeface="Cambria Math" panose="02040503050406030204" pitchFamily="18" charset="0"/>
                            <a:ea typeface="Cambria Math" panose="02040503050406030204" pitchFamily="18" charset="0"/>
                          </a:rPr>
                          <m:t>𝜙</m:t>
                        </m:r>
                      </m:e>
                    </m:d>
                    <m:r>
                      <a:rPr lang="en-US" altLang="zh-CN" sz="2400" b="0" i="0" smtClean="0">
                        <a:latin typeface="Cambria Math" panose="02040503050406030204" pitchFamily="18" charset="0"/>
                      </a:rPr>
                      <m:t>+</m:t>
                    </m:r>
                    <m:r>
                      <a:rPr lang="en-US" altLang="zh-CN" sz="2400" b="0" i="1" smtClean="0">
                        <a:latin typeface="Cambria Math" panose="02040503050406030204" pitchFamily="18" charset="0"/>
                      </a:rPr>
                      <m:t>𝑆</m:t>
                    </m:r>
                  </m:oMath>
                </a14:m>
                <a:endParaRPr lang="en-US" altLang="zh-CN" sz="2400" i="1" dirty="0" smtClean="0">
                  <a:latin typeface="Times New Roman" panose="02020603050405020304" pitchFamily="18" charset="0"/>
                  <a:cs typeface="Times New Roman" panose="02020603050405020304" pitchFamily="18" charset="0"/>
                </a:endParaRPr>
              </a:p>
              <a:p>
                <a:endParaRPr lang="zh-CN" altLang="en-US" sz="2400" i="1" dirty="0">
                  <a:latin typeface="Times New Roman" panose="02020603050405020304" pitchFamily="18" charset="0"/>
                  <a:cs typeface="Times New Roman" panose="02020603050405020304" pitchFamily="18" charset="0"/>
                </a:endParaRPr>
              </a:p>
            </p:txBody>
          </p:sp>
        </mc:Choice>
        <mc:Fallback xmlns="">
          <p:sp>
            <p:nvSpPr>
              <p:cNvPr id="2" name="内容占位符 1"/>
              <p:cNvSpPr>
                <a:spLocks noGrp="1" noRot="1" noChangeAspect="1" noMove="1" noResize="1" noEditPoints="1" noAdjustHandles="1" noChangeArrowheads="1" noChangeShapeType="1" noTextEdit="1"/>
              </p:cNvSpPr>
              <p:nvPr>
                <p:ph sz="quarter" idx="10"/>
              </p:nvPr>
            </p:nvSpPr>
            <p:spPr>
              <a:blipFill>
                <a:blip r:embed="rId3"/>
                <a:stretch>
                  <a:fillRect l="-801" t="-124"/>
                </a:stretch>
              </a:blipFill>
            </p:spPr>
            <p:txBody>
              <a:bodyPr/>
              <a:lstStyle/>
              <a:p>
                <a:r>
                  <a:rPr lang="zh-CN" altLang="en-US">
                    <a:noFill/>
                  </a:rPr>
                  <a:t> </a:t>
                </a:r>
              </a:p>
            </p:txBody>
          </p:sp>
        </mc:Fallback>
      </mc:AlternateContent>
      <p:sp>
        <p:nvSpPr>
          <p:cNvPr id="3" name="标题 2"/>
          <p:cNvSpPr>
            <a:spLocks noGrp="1"/>
          </p:cNvSpPr>
          <p:nvPr>
            <p:ph type="title"/>
          </p:nvPr>
        </p:nvSpPr>
        <p:spPr/>
        <p:txBody>
          <a:bodyPr/>
          <a:lstStyle/>
          <a:p>
            <a:r>
              <a:rPr lang="zh-CN" altLang="en-US" dirty="0" smtClean="0"/>
              <a:t>控制方程的通用格式</a:t>
            </a:r>
            <a:endParaRPr lang="zh-CN" altLang="en-US" dirty="0"/>
          </a:p>
        </p:txBody>
      </p:sp>
      <p:cxnSp>
        <p:nvCxnSpPr>
          <p:cNvPr id="4" name="直接连接符 3"/>
          <p:cNvCxnSpPr/>
          <p:nvPr/>
        </p:nvCxnSpPr>
        <p:spPr>
          <a:xfrm>
            <a:off x="1110344" y="2933185"/>
            <a:ext cx="0" cy="445284"/>
          </a:xfrm>
          <a:prstGeom prst="line">
            <a:avLst/>
          </a:prstGeom>
        </p:spPr>
        <p:style>
          <a:lnRef idx="1">
            <a:schemeClr val="dk1"/>
          </a:lnRef>
          <a:fillRef idx="0">
            <a:schemeClr val="dk1"/>
          </a:fillRef>
          <a:effectRef idx="0">
            <a:schemeClr val="dk1"/>
          </a:effectRef>
          <a:fontRef idx="minor">
            <a:schemeClr val="tx1"/>
          </a:fontRef>
        </p:style>
      </p:cxnSp>
      <p:cxnSp>
        <p:nvCxnSpPr>
          <p:cNvPr id="5" name="直接连接符 4"/>
          <p:cNvCxnSpPr/>
          <p:nvPr/>
        </p:nvCxnSpPr>
        <p:spPr>
          <a:xfrm>
            <a:off x="2383973" y="2933185"/>
            <a:ext cx="0" cy="445284"/>
          </a:xfrm>
          <a:prstGeom prst="line">
            <a:avLst/>
          </a:prstGeom>
        </p:spPr>
        <p:style>
          <a:lnRef idx="1">
            <a:schemeClr val="dk1"/>
          </a:lnRef>
          <a:fillRef idx="0">
            <a:schemeClr val="dk1"/>
          </a:fillRef>
          <a:effectRef idx="0">
            <a:schemeClr val="dk1"/>
          </a:effectRef>
          <a:fontRef idx="minor">
            <a:schemeClr val="tx1"/>
          </a:fontRef>
        </p:style>
      </p:cxnSp>
      <p:cxnSp>
        <p:nvCxnSpPr>
          <p:cNvPr id="6" name="直接连接符 5"/>
          <p:cNvCxnSpPr/>
          <p:nvPr/>
        </p:nvCxnSpPr>
        <p:spPr>
          <a:xfrm>
            <a:off x="4082145" y="2933185"/>
            <a:ext cx="0" cy="445284"/>
          </a:xfrm>
          <a:prstGeom prst="line">
            <a:avLst/>
          </a:prstGeom>
        </p:spPr>
        <p:style>
          <a:lnRef idx="1">
            <a:schemeClr val="dk1"/>
          </a:lnRef>
          <a:fillRef idx="0">
            <a:schemeClr val="dk1"/>
          </a:fillRef>
          <a:effectRef idx="0">
            <a:schemeClr val="dk1"/>
          </a:effectRef>
          <a:fontRef idx="minor">
            <a:schemeClr val="tx1"/>
          </a:fontRef>
        </p:style>
      </p:cxnSp>
      <p:cxnSp>
        <p:nvCxnSpPr>
          <p:cNvPr id="7" name="直接连接符 6"/>
          <p:cNvCxnSpPr/>
          <p:nvPr/>
        </p:nvCxnSpPr>
        <p:spPr>
          <a:xfrm>
            <a:off x="5497287" y="2933185"/>
            <a:ext cx="0" cy="445284"/>
          </a:xfrm>
          <a:prstGeom prst="line">
            <a:avLst/>
          </a:prstGeom>
        </p:spPr>
        <p:style>
          <a:lnRef idx="1">
            <a:schemeClr val="dk1"/>
          </a:lnRef>
          <a:fillRef idx="0">
            <a:schemeClr val="dk1"/>
          </a:fillRef>
          <a:effectRef idx="0">
            <a:schemeClr val="dk1"/>
          </a:effectRef>
          <a:fontRef idx="minor">
            <a:schemeClr val="tx1"/>
          </a:fontRef>
        </p:style>
      </p:cxnSp>
      <p:sp>
        <p:nvSpPr>
          <p:cNvPr id="8" name="文本框 7"/>
          <p:cNvSpPr txBox="1"/>
          <p:nvPr/>
        </p:nvSpPr>
        <p:spPr>
          <a:xfrm>
            <a:off x="675552" y="3512547"/>
            <a:ext cx="869584" cy="369332"/>
          </a:xfrm>
          <a:prstGeom prst="rect">
            <a:avLst/>
          </a:prstGeom>
          <a:noFill/>
        </p:spPr>
        <p:txBody>
          <a:bodyPr wrap="square" rtlCol="0">
            <a:spAutoFit/>
          </a:bodyPr>
          <a:lstStyle/>
          <a:p>
            <a:r>
              <a:rPr lang="zh-CN" altLang="en-US" dirty="0"/>
              <a:t>瞬态项</a:t>
            </a:r>
          </a:p>
        </p:txBody>
      </p:sp>
      <p:sp>
        <p:nvSpPr>
          <p:cNvPr id="9" name="文本框 8"/>
          <p:cNvSpPr txBox="1"/>
          <p:nvPr/>
        </p:nvSpPr>
        <p:spPr>
          <a:xfrm>
            <a:off x="1991337" y="3512547"/>
            <a:ext cx="936922" cy="369332"/>
          </a:xfrm>
          <a:prstGeom prst="rect">
            <a:avLst/>
          </a:prstGeom>
          <a:noFill/>
        </p:spPr>
        <p:txBody>
          <a:bodyPr wrap="square" rtlCol="0">
            <a:spAutoFit/>
          </a:bodyPr>
          <a:lstStyle/>
          <a:p>
            <a:r>
              <a:rPr lang="zh-CN" altLang="en-US" dirty="0" smtClean="0"/>
              <a:t>对流项</a:t>
            </a:r>
            <a:endParaRPr lang="zh-CN" altLang="en-US" dirty="0"/>
          </a:p>
        </p:txBody>
      </p:sp>
      <p:sp>
        <p:nvSpPr>
          <p:cNvPr id="10" name="文本框 9"/>
          <p:cNvSpPr txBox="1"/>
          <p:nvPr/>
        </p:nvSpPr>
        <p:spPr>
          <a:xfrm>
            <a:off x="3674455" y="3512547"/>
            <a:ext cx="936922" cy="369332"/>
          </a:xfrm>
          <a:prstGeom prst="rect">
            <a:avLst/>
          </a:prstGeom>
          <a:noFill/>
        </p:spPr>
        <p:txBody>
          <a:bodyPr wrap="square" rtlCol="0">
            <a:spAutoFit/>
          </a:bodyPr>
          <a:lstStyle/>
          <a:p>
            <a:r>
              <a:rPr lang="zh-CN" altLang="en-US" dirty="0" smtClean="0"/>
              <a:t>扩散项</a:t>
            </a:r>
            <a:endParaRPr lang="zh-CN" altLang="en-US" dirty="0"/>
          </a:p>
        </p:txBody>
      </p:sp>
      <p:sp>
        <p:nvSpPr>
          <p:cNvPr id="11" name="文本框 10"/>
          <p:cNvSpPr txBox="1"/>
          <p:nvPr/>
        </p:nvSpPr>
        <p:spPr>
          <a:xfrm>
            <a:off x="5144186" y="3512547"/>
            <a:ext cx="706201" cy="369332"/>
          </a:xfrm>
          <a:prstGeom prst="rect">
            <a:avLst/>
          </a:prstGeom>
          <a:noFill/>
        </p:spPr>
        <p:txBody>
          <a:bodyPr wrap="square" rtlCol="0">
            <a:spAutoFit/>
          </a:bodyPr>
          <a:lstStyle/>
          <a:p>
            <a:r>
              <a:rPr lang="zh-CN" altLang="en-US" dirty="0" smtClean="0"/>
              <a:t>源项</a:t>
            </a:r>
            <a:endParaRPr lang="zh-CN" altLang="en-US" dirty="0"/>
          </a:p>
        </p:txBody>
      </p:sp>
      <p:pic>
        <p:nvPicPr>
          <p:cNvPr id="12" name="图片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6201" y="3994716"/>
            <a:ext cx="5144186" cy="2679499"/>
          </a:xfrm>
          <a:prstGeom prst="rect">
            <a:avLst/>
          </a:prstGeom>
        </p:spPr>
      </p:pic>
    </p:spTree>
    <p:extLst>
      <p:ext uri="{BB962C8B-B14F-4D97-AF65-F5344CB8AC3E}">
        <p14:creationId xmlns:p14="http://schemas.microsoft.com/office/powerpoint/2010/main" val="24450292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heme/theme1.xml><?xml version="1.0" encoding="utf-8"?>
<a:theme xmlns:a="http://schemas.openxmlformats.org/drawingml/2006/main" name="2016-VI主题-蓝">
  <a:themeElements>
    <a:clrScheme name="VI蓝色版">
      <a:dk1>
        <a:srgbClr val="000000"/>
      </a:dk1>
      <a:lt1>
        <a:srgbClr val="FFFFFF"/>
      </a:lt1>
      <a:dk2>
        <a:srgbClr val="BD9F68"/>
      </a:dk2>
      <a:lt2>
        <a:srgbClr val="B5B5B6"/>
      </a:lt2>
      <a:accent1>
        <a:srgbClr val="004098"/>
      </a:accent1>
      <a:accent2>
        <a:srgbClr val="0086D1"/>
      </a:accent2>
      <a:accent3>
        <a:srgbClr val="338D27"/>
      </a:accent3>
      <a:accent4>
        <a:srgbClr val="00514E"/>
      </a:accent4>
      <a:accent5>
        <a:srgbClr val="FDD000"/>
      </a:accent5>
      <a:accent6>
        <a:srgbClr val="F08300"/>
      </a:accent6>
      <a:hlink>
        <a:srgbClr val="B5B5B6"/>
      </a:hlink>
      <a:folHlink>
        <a:srgbClr val="BD9F68"/>
      </a:folHlink>
    </a:clrScheme>
    <a:fontScheme name="自定义 7">
      <a:majorFont>
        <a:latin typeface="等线"/>
        <a:ea typeface="等线"/>
        <a:cs typeface=""/>
      </a:majorFont>
      <a:minorFont>
        <a:latin typeface="等线 Light"/>
        <a:ea typeface="等线"/>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2016-VI主题-蓝" id="{1B918C6D-2D61-4306-88BA-3CA31BAAF13F}" vid="{A734D909-B61D-48C4-8B37-4CE497344009}"/>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2016-VI主题-蓝</Template>
  <TotalTime>1768</TotalTime>
  <Words>2709</Words>
  <Application>Microsoft Office PowerPoint</Application>
  <PresentationFormat>全屏显示(4:3)</PresentationFormat>
  <Paragraphs>505</Paragraphs>
  <Slides>45</Slides>
  <Notes>26</Notes>
  <HiddenSlides>0</HiddenSlides>
  <MMClips>0</MMClips>
  <ScaleCrop>false</ScaleCrop>
  <HeadingPairs>
    <vt:vector size="8" baseType="variant">
      <vt:variant>
        <vt:lpstr>已用的字体</vt:lpstr>
      </vt:variant>
      <vt:variant>
        <vt:i4>9</vt:i4>
      </vt:variant>
      <vt:variant>
        <vt:lpstr>主题</vt:lpstr>
      </vt:variant>
      <vt:variant>
        <vt:i4>1</vt:i4>
      </vt:variant>
      <vt:variant>
        <vt:lpstr>嵌入 OLE 服务器</vt:lpstr>
      </vt:variant>
      <vt:variant>
        <vt:i4>2</vt:i4>
      </vt:variant>
      <vt:variant>
        <vt:lpstr>幻灯片标题</vt:lpstr>
      </vt:variant>
      <vt:variant>
        <vt:i4>45</vt:i4>
      </vt:variant>
    </vt:vector>
  </HeadingPairs>
  <TitlesOfParts>
    <vt:vector size="57" baseType="lpstr">
      <vt:lpstr>等线</vt:lpstr>
      <vt:lpstr>等线 Light</vt:lpstr>
      <vt:lpstr>楷体_GB2312</vt:lpstr>
      <vt:lpstr>微软雅黑</vt:lpstr>
      <vt:lpstr>Arial</vt:lpstr>
      <vt:lpstr>Calibri</vt:lpstr>
      <vt:lpstr>Cambria Math</vt:lpstr>
      <vt:lpstr>Times New Roman</vt:lpstr>
      <vt:lpstr>Wingdings</vt:lpstr>
      <vt:lpstr>2016-VI主题-蓝</vt:lpstr>
      <vt:lpstr>数式</vt:lpstr>
      <vt:lpstr>公式</vt:lpstr>
      <vt:lpstr>计算流体动力学的数值解法（第一讲）</vt:lpstr>
      <vt:lpstr>目录 Contents</vt:lpstr>
      <vt:lpstr>目录 Contents</vt:lpstr>
      <vt:lpstr>流体与流动的基本特性</vt:lpstr>
      <vt:lpstr>流体动力学控制方程——质量守恒方程</vt:lpstr>
      <vt:lpstr>流体动力学控制方程——动量守恒方程</vt:lpstr>
      <vt:lpstr>流体动力学控制方程——能量守恒方程</vt:lpstr>
      <vt:lpstr>流体动力学控制方程——组分质量守恒方程</vt:lpstr>
      <vt:lpstr>控制方程的通用格式</vt:lpstr>
      <vt:lpstr>计算流体力学的求解过程</vt:lpstr>
      <vt:lpstr>目录 Contents</vt:lpstr>
      <vt:lpstr>常用的离散化方法</vt:lpstr>
      <vt:lpstr>差分和逼近误差</vt:lpstr>
      <vt:lpstr>差分和逼近误差</vt:lpstr>
      <vt:lpstr>差分和逼近误差</vt:lpstr>
      <vt:lpstr>差分方程、截断误差和相容性</vt:lpstr>
      <vt:lpstr>差分方程、截断误差和相容性</vt:lpstr>
      <vt:lpstr>差分方程、截断误差和相容性</vt:lpstr>
      <vt:lpstr>差分方程、截断误差和相容性</vt:lpstr>
      <vt:lpstr>算例</vt:lpstr>
      <vt:lpstr>算例</vt:lpstr>
      <vt:lpstr>有限差分法步骤</vt:lpstr>
      <vt:lpstr>收敛性和稳定性</vt:lpstr>
      <vt:lpstr>不可压缩势流的差分解法</vt:lpstr>
      <vt:lpstr>不可压缩势流的差分解法</vt:lpstr>
      <vt:lpstr>不可压缩势流的差分解法</vt:lpstr>
      <vt:lpstr>不可压缩势流的差分解法</vt:lpstr>
      <vt:lpstr>不可压缩势流的差分解法</vt:lpstr>
      <vt:lpstr>不可压缩势流的差分解法</vt:lpstr>
      <vt:lpstr>差分格式求解</vt:lpstr>
      <vt:lpstr>目录 Contents</vt:lpstr>
      <vt:lpstr>有限元法的基本思想</vt:lpstr>
      <vt:lpstr>杆件结构的有限元分析</vt:lpstr>
      <vt:lpstr>杆件结构的有限元分析</vt:lpstr>
      <vt:lpstr>杆件结构的有限元分析</vt:lpstr>
      <vt:lpstr>杆件结构的有限元分析</vt:lpstr>
      <vt:lpstr>杆件结构的有限元分析</vt:lpstr>
      <vt:lpstr>杆件结构的有限元分析</vt:lpstr>
      <vt:lpstr>微分方程有限元求解</vt:lpstr>
      <vt:lpstr>微分方程有限元求解</vt:lpstr>
      <vt:lpstr>微分方程有限元求解</vt:lpstr>
      <vt:lpstr>微分方程有限元求解</vt:lpstr>
      <vt:lpstr>微分方程有限元求解</vt:lpstr>
      <vt:lpstr>微分方程有限元求解</vt:lpstr>
      <vt:lpstr>谢谢！</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沈小丹</dc:creator>
  <cp:lastModifiedBy>Irie Mavis</cp:lastModifiedBy>
  <cp:revision>114</cp:revision>
  <dcterms:created xsi:type="dcterms:W3CDTF">2016-04-20T02:59:17Z</dcterms:created>
  <dcterms:modified xsi:type="dcterms:W3CDTF">2018-10-24T10:45:39Z</dcterms:modified>
</cp:coreProperties>
</file>